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49"/>
  </p:handoutMasterIdLst>
  <p:sldIdLst>
    <p:sldId id="257" r:id="rId2"/>
    <p:sldId id="258" r:id="rId3"/>
    <p:sldId id="345" r:id="rId4"/>
    <p:sldId id="353" r:id="rId5"/>
    <p:sldId id="259" r:id="rId6"/>
    <p:sldId id="339" r:id="rId7"/>
    <p:sldId id="348" r:id="rId8"/>
    <p:sldId id="260" r:id="rId9"/>
    <p:sldId id="323" r:id="rId10"/>
    <p:sldId id="261" r:id="rId11"/>
    <p:sldId id="262" r:id="rId12"/>
    <p:sldId id="325" r:id="rId13"/>
    <p:sldId id="350" r:id="rId14"/>
    <p:sldId id="264" r:id="rId15"/>
    <p:sldId id="265" r:id="rId16"/>
    <p:sldId id="266" r:id="rId17"/>
    <p:sldId id="270" r:id="rId18"/>
    <p:sldId id="271" r:id="rId19"/>
    <p:sldId id="273" r:id="rId20"/>
    <p:sldId id="274" r:id="rId21"/>
    <p:sldId id="277" r:id="rId22"/>
    <p:sldId id="278" r:id="rId23"/>
    <p:sldId id="280" r:id="rId24"/>
    <p:sldId id="281" r:id="rId25"/>
    <p:sldId id="354" r:id="rId26"/>
    <p:sldId id="288" r:id="rId27"/>
    <p:sldId id="342" r:id="rId28"/>
    <p:sldId id="338" r:id="rId29"/>
    <p:sldId id="290" r:id="rId30"/>
    <p:sldId id="291" r:id="rId31"/>
    <p:sldId id="292" r:id="rId32"/>
    <p:sldId id="293" r:id="rId33"/>
    <p:sldId id="294" r:id="rId34"/>
    <p:sldId id="295" r:id="rId35"/>
    <p:sldId id="296" r:id="rId36"/>
    <p:sldId id="297" r:id="rId37"/>
    <p:sldId id="298" r:id="rId38"/>
    <p:sldId id="347" r:id="rId39"/>
    <p:sldId id="346" r:id="rId40"/>
    <p:sldId id="299" r:id="rId41"/>
    <p:sldId id="300" r:id="rId42"/>
    <p:sldId id="301" r:id="rId43"/>
    <p:sldId id="302" r:id="rId44"/>
    <p:sldId id="332" r:id="rId45"/>
    <p:sldId id="303" r:id="rId46"/>
    <p:sldId id="344" r:id="rId47"/>
    <p:sldId id="333" r:id="rId48"/>
  </p:sldIdLst>
  <p:sldSz cx="9144000" cy="6858000" type="screen4x3"/>
  <p:notesSz cx="9942513" cy="68087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108"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8422" cy="34043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1790" y="0"/>
            <a:ext cx="4308422" cy="340439"/>
          </a:xfrm>
          <a:prstGeom prst="rect">
            <a:avLst/>
          </a:prstGeom>
        </p:spPr>
        <p:txBody>
          <a:bodyPr vert="horz" lIns="91440" tIns="45720" rIns="91440" bIns="45720" rtlCol="0"/>
          <a:lstStyle>
            <a:lvl1pPr algn="r">
              <a:defRPr sz="1200"/>
            </a:lvl1pPr>
          </a:lstStyle>
          <a:p>
            <a:fld id="{D4441A5B-468A-41EA-BD76-699832AD5706}" type="datetimeFigureOut">
              <a:rPr kumimoji="1" lang="ja-JP" altLang="en-US" smtClean="0"/>
              <a:t>2019/3/8</a:t>
            </a:fld>
            <a:endParaRPr kumimoji="1" lang="ja-JP" altLang="en-US"/>
          </a:p>
        </p:txBody>
      </p:sp>
      <p:sp>
        <p:nvSpPr>
          <p:cNvPr id="4" name="フッター プレースホルダー 3"/>
          <p:cNvSpPr>
            <a:spLocks noGrp="1"/>
          </p:cNvSpPr>
          <p:nvPr>
            <p:ph type="ftr" sz="quarter" idx="2"/>
          </p:nvPr>
        </p:nvSpPr>
        <p:spPr>
          <a:xfrm>
            <a:off x="0" y="6467167"/>
            <a:ext cx="4308422" cy="340439"/>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1790" y="6467167"/>
            <a:ext cx="4308422" cy="340439"/>
          </a:xfrm>
          <a:prstGeom prst="rect">
            <a:avLst/>
          </a:prstGeom>
        </p:spPr>
        <p:txBody>
          <a:bodyPr vert="horz" lIns="91440" tIns="45720" rIns="91440" bIns="45720" rtlCol="0" anchor="b"/>
          <a:lstStyle>
            <a:lvl1pPr algn="r">
              <a:defRPr sz="1200"/>
            </a:lvl1pPr>
          </a:lstStyle>
          <a:p>
            <a:fld id="{723C78E3-4F04-4613-8182-7AA83B95FACF}" type="slidenum">
              <a:rPr kumimoji="1" lang="ja-JP" altLang="en-US" smtClean="0"/>
              <a:t>‹#›</a:t>
            </a:fld>
            <a:endParaRPr kumimoji="1" lang="ja-JP" altLang="en-US"/>
          </a:p>
        </p:txBody>
      </p:sp>
    </p:spTree>
    <p:extLst>
      <p:ext uri="{BB962C8B-B14F-4D97-AF65-F5344CB8AC3E}">
        <p14:creationId xmlns:p14="http://schemas.microsoft.com/office/powerpoint/2010/main" val="22757108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90ED720-0104-4369-84BC-D37694168613}" type="datetimeFigureOut">
              <a:rPr kumimoji="1" lang="ja-JP" altLang="en-US" smtClean="0"/>
              <a:t>2019/3/8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90ED720-0104-4369-84BC-D37694168613}" type="datetimeFigureOut">
              <a:rPr kumimoji="1" lang="ja-JP" altLang="en-US" smtClean="0"/>
              <a:t>2019/3/8</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r>
              <a:rPr lang="ja-JP" altLang="ja-JP" dirty="0" smtClean="0"/>
              <a:t>２０１９</a:t>
            </a:r>
            <a:r>
              <a:rPr lang="ja-JP" altLang="en-US" dirty="0" smtClean="0"/>
              <a:t>年</a:t>
            </a:r>
            <a:r>
              <a:rPr lang="ja-JP" altLang="ja-JP" dirty="0" smtClean="0"/>
              <a:t>３</a:t>
            </a:r>
            <a:r>
              <a:rPr lang="ja-JP" altLang="en-US" dirty="0" smtClean="0"/>
              <a:t>月</a:t>
            </a:r>
            <a:r>
              <a:rPr lang="ja-JP" altLang="ja-JP" dirty="0" smtClean="0"/>
              <a:t>８</a:t>
            </a:r>
            <a:r>
              <a:rPr lang="ja-JP" altLang="en-US" dirty="0" smtClean="0"/>
              <a:t>日</a:t>
            </a:r>
            <a:r>
              <a:rPr lang="ja-JP" altLang="ja-JP" dirty="0"/>
              <a:t>　　　文４１番教室</a:t>
            </a:r>
          </a:p>
          <a:p>
            <a:r>
              <a:rPr lang="en-US" altLang="ja-JP" dirty="0"/>
              <a:t> </a:t>
            </a:r>
            <a:endParaRPr lang="en-US" altLang="ja-JP" dirty="0" smtClean="0"/>
          </a:p>
          <a:p>
            <a:endParaRPr lang="en-US" altLang="ja-JP" dirty="0"/>
          </a:p>
          <a:p>
            <a:pPr algn="ctr"/>
            <a:r>
              <a:rPr lang="ja-JP" altLang="ja-JP" dirty="0"/>
              <a:t>最終講義</a:t>
            </a:r>
          </a:p>
          <a:p>
            <a:pPr algn="ctr"/>
            <a:endParaRPr lang="en-US" altLang="ja-JP" sz="4000" dirty="0" smtClean="0"/>
          </a:p>
          <a:p>
            <a:pPr algn="ctr"/>
            <a:r>
              <a:rPr lang="ja-JP" altLang="ja-JP" sz="4000" dirty="0" smtClean="0"/>
              <a:t>問答</a:t>
            </a:r>
            <a:r>
              <a:rPr lang="ja-JP" altLang="ja-JP" sz="4000" dirty="0"/>
              <a:t>の哲学へ向けて</a:t>
            </a:r>
          </a:p>
          <a:p>
            <a:pPr algn="ctr"/>
            <a:r>
              <a:rPr lang="en-US" altLang="ja-JP" dirty="0"/>
              <a:t> </a:t>
            </a:r>
            <a:endParaRPr lang="ja-JP" altLang="ja-JP" dirty="0"/>
          </a:p>
          <a:p>
            <a:pPr algn="ctr"/>
            <a:r>
              <a:rPr lang="ja-JP" altLang="ja-JP" sz="3600" dirty="0"/>
              <a:t>入江幸男</a:t>
            </a:r>
          </a:p>
          <a:p>
            <a:endParaRPr kumimoji="1" lang="ja-JP" altLang="en-US" dirty="0"/>
          </a:p>
        </p:txBody>
      </p:sp>
    </p:spTree>
    <p:extLst>
      <p:ext uri="{BB962C8B-B14F-4D97-AF65-F5344CB8AC3E}">
        <p14:creationId xmlns:p14="http://schemas.microsoft.com/office/powerpoint/2010/main" val="3628582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lnSpcReduction="10000"/>
          </a:bodyPr>
          <a:lstStyle/>
          <a:p>
            <a:r>
              <a:rPr lang="ja-JP" altLang="ja-JP" b="1" dirty="0" smtClean="0">
                <a:solidFill>
                  <a:srgbClr val="FF0000"/>
                </a:solidFill>
              </a:rPr>
              <a:t>（</a:t>
            </a:r>
            <a:r>
              <a:rPr lang="ja-JP" altLang="en-US" b="1" dirty="0" smtClean="0">
                <a:solidFill>
                  <a:srgbClr val="FF0000"/>
                </a:solidFill>
              </a:rPr>
              <a:t>３</a:t>
            </a:r>
            <a:r>
              <a:rPr lang="ja-JP" altLang="ja-JP" b="1" dirty="0" smtClean="0">
                <a:solidFill>
                  <a:srgbClr val="FF0000"/>
                </a:solidFill>
              </a:rPr>
              <a:t>）</a:t>
            </a:r>
            <a:r>
              <a:rPr lang="ja-JP" altLang="ja-JP" b="1" dirty="0">
                <a:solidFill>
                  <a:srgbClr val="FF0000"/>
                </a:solidFill>
              </a:rPr>
              <a:t>推論的意味論から問答推論的意味論へ</a:t>
            </a:r>
          </a:p>
          <a:p>
            <a:r>
              <a:rPr lang="ja-JP" altLang="ja-JP" b="1" dirty="0"/>
              <a:t>＃ブランダムの「推論的意味論」は、</a:t>
            </a:r>
            <a:r>
              <a:rPr lang="ja-JP" altLang="ja-JP" b="1" dirty="0">
                <a:solidFill>
                  <a:schemeClr val="tx2"/>
                </a:solidFill>
              </a:rPr>
              <a:t>＜発話の意味を理解するとは、その発話を結論とする正しい上流推論と正しくない上流推論を判別でき、その発話を前提とする正しい下流推論と正しくない下流推論を判別できことである＞</a:t>
            </a:r>
            <a:r>
              <a:rPr lang="ja-JP" altLang="ja-JP" b="1" dirty="0"/>
              <a:t>という主張である。</a:t>
            </a:r>
          </a:p>
          <a:p>
            <a:r>
              <a:rPr lang="en-US" altLang="ja-JP" dirty="0"/>
              <a:t> </a:t>
            </a:r>
            <a:endParaRPr lang="en-US" altLang="ja-JP" dirty="0" smtClean="0"/>
          </a:p>
          <a:p>
            <a:r>
              <a:rPr lang="ja-JP" altLang="en-US" dirty="0" smtClean="0"/>
              <a:t>長所：真理値を持たない命令文や約束の文もまた他の文との推論関係をもつので、推論的</a:t>
            </a:r>
            <a:r>
              <a:rPr lang="ja-JP" altLang="en-US" dirty="0"/>
              <a:t>意味論</a:t>
            </a:r>
            <a:r>
              <a:rPr lang="ja-JP" altLang="en-US" dirty="0" smtClean="0"/>
              <a:t>は真理値を持たない文の意味を説明出来る。（真理条件意味論や主張可能性意味論</a:t>
            </a:r>
            <a:r>
              <a:rPr lang="ja-JP" altLang="en-US" dirty="0"/>
              <a:t>に</a:t>
            </a:r>
            <a:r>
              <a:rPr lang="ja-JP" altLang="en-US" dirty="0" smtClean="0"/>
              <a:t>対する長所）</a:t>
            </a:r>
            <a:endParaRPr lang="en-US" altLang="ja-JP" dirty="0" smtClean="0"/>
          </a:p>
          <a:p>
            <a:endParaRPr lang="ja-JP" altLang="ja-JP" dirty="0"/>
          </a:p>
          <a:p>
            <a:r>
              <a:rPr lang="ja-JP" altLang="ja-JP" b="1" dirty="0"/>
              <a:t>＃問答推論的意味論では、</a:t>
            </a:r>
            <a:r>
              <a:rPr lang="ja-JP" altLang="ja-JP" b="1" dirty="0">
                <a:solidFill>
                  <a:schemeClr val="tx2"/>
                </a:solidFill>
              </a:rPr>
              <a:t>＜発話の意味を理解するとは、その発話を結論とする正しい上流推論と正しくない問答上流推論を判別でき、その発話を前提とする正しい問答下流推論と正しくない下流推論を判別できことである＞</a:t>
            </a:r>
            <a:r>
              <a:rPr lang="ja-JP" altLang="ja-JP" b="1" dirty="0"/>
              <a:t>と考える。</a:t>
            </a:r>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r>
              <a:rPr lang="ja-JP" altLang="ja-JP" dirty="0">
                <a:solidFill>
                  <a:srgbClr val="FF0000"/>
                </a:solidFill>
              </a:rPr>
              <a:t>＃問答推論的意味論の</a:t>
            </a:r>
            <a:r>
              <a:rPr lang="ja-JP" altLang="ja-JP" dirty="0" smtClean="0">
                <a:solidFill>
                  <a:srgbClr val="FF0000"/>
                </a:solidFill>
              </a:rPr>
              <a:t>長所</a:t>
            </a:r>
            <a:r>
              <a:rPr lang="ja-JP" altLang="en-US" dirty="0" smtClean="0">
                <a:solidFill>
                  <a:srgbClr val="FF0000"/>
                </a:solidFill>
              </a:rPr>
              <a:t>：</a:t>
            </a:r>
            <a:endParaRPr lang="ja-JP" altLang="ja-JP" dirty="0">
              <a:solidFill>
                <a:srgbClr val="FF0000"/>
              </a:solidFill>
            </a:endParaRPr>
          </a:p>
          <a:p>
            <a:r>
              <a:rPr lang="ja-JP" altLang="ja-JP" dirty="0" smtClean="0"/>
              <a:t>疑問文</a:t>
            </a:r>
            <a:r>
              <a:rPr lang="ja-JP" altLang="ja-JP" dirty="0"/>
              <a:t>の意味を</a:t>
            </a:r>
            <a:r>
              <a:rPr lang="ja-JP" altLang="ja-JP" dirty="0" smtClean="0"/>
              <a:t>扱え</a:t>
            </a:r>
            <a:r>
              <a:rPr lang="ja-JP" altLang="en-US" dirty="0" smtClean="0"/>
              <a:t>る。</a:t>
            </a:r>
            <a:endParaRPr lang="ja-JP" altLang="ja-JP" dirty="0"/>
          </a:p>
          <a:p>
            <a:r>
              <a:rPr lang="ja-JP" altLang="ja-JP" dirty="0" smtClean="0"/>
              <a:t>知覚報告</a:t>
            </a:r>
            <a:r>
              <a:rPr lang="ja-JP" altLang="en-US" dirty="0" smtClean="0"/>
              <a:t>は推論の結論ではないので、上流推論を持たず、下流</a:t>
            </a:r>
            <a:r>
              <a:rPr lang="ja-JP" altLang="ja-JP" dirty="0" smtClean="0"/>
              <a:t>推論</a:t>
            </a:r>
            <a:r>
              <a:rPr lang="ja-JP" altLang="en-US" dirty="0"/>
              <a:t>だけを</a:t>
            </a:r>
            <a:r>
              <a:rPr lang="ja-JP" altLang="en-US" dirty="0" smtClean="0"/>
              <a:t>もつ。しかし、知覚報告は、問いの答えとなりうるので、問答推論では、知覚報告は問答下流推論だけでなく、問答上流推論ももつ。</a:t>
            </a:r>
            <a:endParaRPr lang="en-US" altLang="ja-JP" dirty="0" smtClean="0"/>
          </a:p>
          <a:p>
            <a:endParaRPr lang="en-US" altLang="ja-JP" dirty="0" smtClean="0"/>
          </a:p>
          <a:p>
            <a:endParaRPr lang="en-US" altLang="ja-JP" dirty="0"/>
          </a:p>
          <a:p>
            <a:endParaRPr lang="en-US" altLang="ja-JP" dirty="0" smtClean="0"/>
          </a:p>
          <a:p>
            <a:r>
              <a:rPr lang="ja-JP" altLang="en-US" dirty="0" smtClean="0"/>
              <a:t>（第１章に関わるもの：</a:t>
            </a:r>
            <a:r>
              <a:rPr lang="ja-JP" altLang="en-US" dirty="0"/>
              <a:t>論文</a:t>
            </a:r>
            <a:r>
              <a:rPr lang="en-US" altLang="ja-JP" dirty="0" smtClean="0"/>
              <a:t>47,48,49</a:t>
            </a:r>
            <a:r>
              <a:rPr lang="ja-JP" altLang="en-US" dirty="0" err="1" smtClean="0"/>
              <a:t>、</a:t>
            </a:r>
            <a:r>
              <a:rPr lang="ja-JP" altLang="en-US" dirty="0" smtClean="0"/>
              <a:t>口頭</a:t>
            </a:r>
            <a:r>
              <a:rPr lang="ja-JP" altLang="en-US" dirty="0"/>
              <a:t>発表４３，４４）</a:t>
            </a:r>
            <a:endParaRPr lang="ja-JP" altLang="ja-JP" dirty="0"/>
          </a:p>
          <a:p>
            <a:endParaRPr lang="ja-JP" altLang="ja-JP" dirty="0"/>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endParaRPr kumimoji="1" lang="ja-JP" altLang="en-US" dirty="0"/>
          </a:p>
        </p:txBody>
      </p:sp>
    </p:spTree>
    <p:extLst>
      <p:ext uri="{BB962C8B-B14F-4D97-AF65-F5344CB8AC3E}">
        <p14:creationId xmlns:p14="http://schemas.microsoft.com/office/powerpoint/2010/main" val="1693385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lang="ja-JP" altLang="ja-JP" b="1" dirty="0">
                <a:solidFill>
                  <a:srgbClr val="FF0000"/>
                </a:solidFill>
              </a:rPr>
              <a:t>２　</a:t>
            </a:r>
            <a:r>
              <a:rPr lang="ja-JP" altLang="ja-JP" b="1" dirty="0" smtClean="0">
                <a:solidFill>
                  <a:srgbClr val="FF0000"/>
                </a:solidFill>
              </a:rPr>
              <a:t>発話</a:t>
            </a:r>
            <a:r>
              <a:rPr lang="ja-JP" altLang="ja-JP" b="1" dirty="0">
                <a:solidFill>
                  <a:srgbClr val="FF0000"/>
                </a:solidFill>
              </a:rPr>
              <a:t>の</a:t>
            </a:r>
            <a:r>
              <a:rPr lang="ja-JP" altLang="ja-JP" b="1" dirty="0" smtClean="0">
                <a:solidFill>
                  <a:srgbClr val="FF0000"/>
                </a:solidFill>
              </a:rPr>
              <a:t>意味</a:t>
            </a:r>
            <a:r>
              <a:rPr lang="ja-JP" altLang="en-US" b="1" dirty="0" smtClean="0">
                <a:solidFill>
                  <a:srgbClr val="FF0000"/>
                </a:solidFill>
              </a:rPr>
              <a:t>と</a:t>
            </a:r>
            <a:r>
              <a:rPr lang="ja-JP" altLang="ja-JP" b="1" dirty="0" smtClean="0">
                <a:solidFill>
                  <a:srgbClr val="FF0000"/>
                </a:solidFill>
              </a:rPr>
              <a:t>問い</a:t>
            </a:r>
            <a:endParaRPr lang="en-US" altLang="ja-JP" b="1" dirty="0">
              <a:solidFill>
                <a:srgbClr val="FF0000"/>
              </a:solidFill>
            </a:endParaRPr>
          </a:p>
          <a:p>
            <a:r>
              <a:rPr lang="en-US" altLang="ja-JP" b="1" dirty="0">
                <a:solidFill>
                  <a:srgbClr val="FF0000"/>
                </a:solidFill>
              </a:rPr>
              <a:t>       </a:t>
            </a:r>
            <a:r>
              <a:rPr lang="ja-JP" altLang="en-US" b="1" dirty="0" smtClean="0">
                <a:solidFill>
                  <a:srgbClr val="FF0000"/>
                </a:solidFill>
              </a:rPr>
              <a:t>（</a:t>
            </a:r>
            <a:r>
              <a:rPr lang="en-US" altLang="ja-JP" b="1" dirty="0" smtClean="0">
                <a:solidFill>
                  <a:srgbClr val="FF0000"/>
                </a:solidFill>
              </a:rPr>
              <a:t>1</a:t>
            </a:r>
            <a:r>
              <a:rPr lang="ja-JP" altLang="en-US" b="1" dirty="0" smtClean="0">
                <a:solidFill>
                  <a:srgbClr val="FF0000"/>
                </a:solidFill>
              </a:rPr>
              <a:t>）</a:t>
            </a:r>
            <a:r>
              <a:rPr lang="en-US" altLang="ja-JP" b="1" dirty="0" smtClean="0">
                <a:solidFill>
                  <a:srgbClr val="FF0000"/>
                </a:solidFill>
              </a:rPr>
              <a:t> </a:t>
            </a:r>
            <a:r>
              <a:rPr lang="ja-JP" altLang="en-US" b="1" dirty="0">
                <a:solidFill>
                  <a:srgbClr val="FF0000"/>
                </a:solidFill>
              </a:rPr>
              <a:t>問いと焦点の関係</a:t>
            </a:r>
            <a:endParaRPr lang="en-US" altLang="ja-JP" b="1" dirty="0">
              <a:solidFill>
                <a:srgbClr val="FF0000"/>
              </a:solidFill>
            </a:endParaRPr>
          </a:p>
          <a:p>
            <a:r>
              <a:rPr lang="ja-JP" altLang="en-US" b="1" dirty="0">
                <a:solidFill>
                  <a:srgbClr val="FF0000"/>
                </a:solidFill>
              </a:rPr>
              <a:t>　　　（２）発話が焦点を持つとはどういうことか？</a:t>
            </a:r>
            <a:endParaRPr lang="en-US" altLang="ja-JP" b="1" dirty="0">
              <a:solidFill>
                <a:srgbClr val="FF0000"/>
              </a:solidFill>
            </a:endParaRPr>
          </a:p>
          <a:p>
            <a:endParaRPr kumimoji="1" lang="ja-JP" altLang="en-US" dirty="0"/>
          </a:p>
        </p:txBody>
      </p:sp>
    </p:spTree>
    <p:extLst>
      <p:ext uri="{BB962C8B-B14F-4D97-AF65-F5344CB8AC3E}">
        <p14:creationId xmlns:p14="http://schemas.microsoft.com/office/powerpoint/2010/main" val="1724589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92500" lnSpcReduction="10000"/>
          </a:bodyPr>
          <a:lstStyle/>
          <a:p>
            <a:r>
              <a:rPr lang="en-US" altLang="ja-JP" dirty="0">
                <a:solidFill>
                  <a:srgbClr val="FF0000"/>
                </a:solidFill>
              </a:rPr>
              <a:t> </a:t>
            </a:r>
            <a:r>
              <a:rPr lang="ja-JP" altLang="ja-JP" b="1" dirty="0" smtClean="0">
                <a:solidFill>
                  <a:srgbClr val="FF0000"/>
                </a:solidFill>
              </a:rPr>
              <a:t>（</a:t>
            </a:r>
            <a:r>
              <a:rPr lang="ja-JP" altLang="ja-JP" b="1" dirty="0">
                <a:solidFill>
                  <a:srgbClr val="FF0000"/>
                </a:solidFill>
              </a:rPr>
              <a:t>１</a:t>
            </a:r>
            <a:r>
              <a:rPr lang="ja-JP" altLang="ja-JP" b="1" dirty="0" smtClean="0">
                <a:solidFill>
                  <a:srgbClr val="FF0000"/>
                </a:solidFill>
              </a:rPr>
              <a:t>）</a:t>
            </a:r>
            <a:r>
              <a:rPr lang="ja-JP" altLang="en-US" b="1" dirty="0" smtClean="0">
                <a:solidFill>
                  <a:srgbClr val="FF0000"/>
                </a:solidFill>
              </a:rPr>
              <a:t>問いと焦点の関係</a:t>
            </a:r>
            <a:endParaRPr lang="en-US" altLang="ja-JP" b="1" dirty="0" smtClean="0">
              <a:solidFill>
                <a:srgbClr val="FF0000"/>
              </a:solidFill>
            </a:endParaRPr>
          </a:p>
          <a:p>
            <a:r>
              <a:rPr lang="ja-JP" altLang="en-US" b="1" dirty="0" smtClean="0">
                <a:solidFill>
                  <a:srgbClr val="FF0000"/>
                </a:solidFill>
              </a:rPr>
              <a:t>（</a:t>
            </a:r>
            <a:r>
              <a:rPr lang="ja-JP" altLang="en-US" b="1" dirty="0">
                <a:solidFill>
                  <a:srgbClr val="FF0000"/>
                </a:solidFill>
              </a:rPr>
              <a:t>ａ）</a:t>
            </a:r>
            <a:r>
              <a:rPr lang="ja-JP" altLang="ja-JP" b="1" dirty="0" smtClean="0">
                <a:solidFill>
                  <a:srgbClr val="FF0000"/>
                </a:solidFill>
              </a:rPr>
              <a:t>命題</a:t>
            </a:r>
            <a:r>
              <a:rPr lang="ja-JP" altLang="ja-JP" b="1" dirty="0">
                <a:solidFill>
                  <a:srgbClr val="FF0000"/>
                </a:solidFill>
              </a:rPr>
              <a:t>の理解と発話の</a:t>
            </a:r>
            <a:r>
              <a:rPr lang="ja-JP" altLang="ja-JP" b="1" dirty="0" smtClean="0">
                <a:solidFill>
                  <a:srgbClr val="FF0000"/>
                </a:solidFill>
              </a:rPr>
              <a:t>理解</a:t>
            </a:r>
            <a:r>
              <a:rPr lang="ja-JP" altLang="en-US" b="1" dirty="0" smtClean="0">
                <a:solidFill>
                  <a:srgbClr val="FF0000"/>
                </a:solidFill>
              </a:rPr>
              <a:t>の違い</a:t>
            </a:r>
            <a:endParaRPr lang="en-US" altLang="ja-JP" b="1" dirty="0" smtClean="0">
              <a:solidFill>
                <a:srgbClr val="FF0000"/>
              </a:solidFill>
            </a:endParaRPr>
          </a:p>
          <a:p>
            <a:r>
              <a:rPr lang="ja-JP" altLang="ja-JP" dirty="0" smtClean="0"/>
              <a:t>発話</a:t>
            </a:r>
            <a:r>
              <a:rPr lang="ja-JP" altLang="en-US" dirty="0" smtClean="0"/>
              <a:t>と</a:t>
            </a:r>
            <a:r>
              <a:rPr lang="ja-JP" altLang="ja-JP" dirty="0" smtClean="0"/>
              <a:t>、文</a:t>
            </a:r>
            <a:r>
              <a:rPr lang="ja-JP" altLang="en-US" dirty="0" smtClean="0"/>
              <a:t>ないし</a:t>
            </a:r>
            <a:r>
              <a:rPr lang="ja-JP" altLang="ja-JP" dirty="0" smtClean="0"/>
              <a:t>命題</a:t>
            </a:r>
            <a:r>
              <a:rPr lang="ja-JP" altLang="en-US" dirty="0" smtClean="0"/>
              <a:t>は、次の差異を持つ。</a:t>
            </a:r>
            <a:endParaRPr lang="en-US" altLang="ja-JP" dirty="0" smtClean="0"/>
          </a:p>
          <a:p>
            <a:r>
              <a:rPr lang="ja-JP" altLang="en-US" dirty="0" smtClean="0">
                <a:solidFill>
                  <a:srgbClr val="FF0000"/>
                </a:solidFill>
              </a:rPr>
              <a:t>差異１：</a:t>
            </a:r>
            <a:r>
              <a:rPr lang="ja-JP" altLang="ja-JP" dirty="0" smtClean="0">
                <a:solidFill>
                  <a:schemeClr val="tx2"/>
                </a:solidFill>
              </a:rPr>
              <a:t>発話</a:t>
            </a:r>
            <a:r>
              <a:rPr lang="ja-JP" altLang="en-US" dirty="0" smtClean="0">
                <a:solidFill>
                  <a:schemeClr val="tx2"/>
                </a:solidFill>
              </a:rPr>
              <a:t>は、</a:t>
            </a:r>
            <a:r>
              <a:rPr lang="ja-JP" altLang="ja-JP" dirty="0" smtClean="0">
                <a:solidFill>
                  <a:schemeClr val="tx2"/>
                </a:solidFill>
              </a:rPr>
              <a:t>命題</a:t>
            </a:r>
            <a:r>
              <a:rPr lang="ja-JP" altLang="ja-JP" dirty="0">
                <a:solidFill>
                  <a:schemeClr val="tx2"/>
                </a:solidFill>
              </a:rPr>
              <a:t>の真理性や適切性にコミット</a:t>
            </a:r>
            <a:r>
              <a:rPr lang="ja-JP" altLang="ja-JP" dirty="0" smtClean="0">
                <a:solidFill>
                  <a:schemeClr val="tx2"/>
                </a:solidFill>
              </a:rPr>
              <a:t>する。</a:t>
            </a:r>
            <a:endParaRPr lang="en-US" altLang="ja-JP" dirty="0" smtClean="0">
              <a:solidFill>
                <a:schemeClr val="tx2"/>
              </a:solidFill>
            </a:endParaRPr>
          </a:p>
          <a:p>
            <a:r>
              <a:rPr lang="ja-JP" altLang="en-US" b="1" dirty="0">
                <a:solidFill>
                  <a:srgbClr val="FF0000"/>
                </a:solidFill>
              </a:rPr>
              <a:t>差異２</a:t>
            </a:r>
            <a:r>
              <a:rPr lang="ja-JP" altLang="en-US" b="1" dirty="0" smtClean="0">
                <a:solidFill>
                  <a:srgbClr val="FF0000"/>
                </a:solidFill>
              </a:rPr>
              <a:t>：</a:t>
            </a:r>
            <a:r>
              <a:rPr lang="ja-JP" altLang="en-US" b="1" dirty="0" smtClean="0">
                <a:solidFill>
                  <a:schemeClr val="tx2"/>
                </a:solidFill>
              </a:rPr>
              <a:t>発話は、（可能な、ではなく）現実の問答と推論の結果である。</a:t>
            </a:r>
            <a:endParaRPr lang="en-US" altLang="ja-JP" b="1" dirty="0" smtClean="0">
              <a:solidFill>
                <a:schemeClr val="tx2"/>
              </a:solidFill>
            </a:endParaRPr>
          </a:p>
          <a:p>
            <a:r>
              <a:rPr lang="ja-JP" altLang="en-US" dirty="0" smtClean="0"/>
              <a:t>　</a:t>
            </a:r>
            <a:r>
              <a:rPr lang="ja-JP" altLang="ja-JP" dirty="0" smtClean="0"/>
              <a:t>命題</a:t>
            </a:r>
            <a:r>
              <a:rPr lang="ja-JP" altLang="ja-JP" dirty="0"/>
              <a:t>の意味を理解するとは、＜よい上流問答推論とわるい上流問答推論を判別し、よい下流問答推論とわるい下流問答推論を判別する能力を持つこと</a:t>
            </a:r>
            <a:r>
              <a:rPr lang="ja-JP" altLang="en-US" dirty="0"/>
              <a:t>＞</a:t>
            </a:r>
            <a:r>
              <a:rPr lang="ja-JP" altLang="ja-JP" dirty="0"/>
              <a:t>である。</a:t>
            </a:r>
          </a:p>
          <a:p>
            <a:r>
              <a:rPr lang="ja-JP" altLang="en-US" dirty="0" smtClean="0"/>
              <a:t>　</a:t>
            </a:r>
            <a:r>
              <a:rPr lang="ja-JP" altLang="ja-JP" dirty="0" smtClean="0"/>
              <a:t>これ</a:t>
            </a:r>
            <a:r>
              <a:rPr lang="ja-JP" altLang="ja-JP" dirty="0"/>
              <a:t>に対して、</a:t>
            </a:r>
            <a:r>
              <a:rPr lang="ja-JP" altLang="ja-JP" dirty="0" smtClean="0"/>
              <a:t>発話</a:t>
            </a:r>
            <a:r>
              <a:rPr lang="ja-JP" altLang="en-US" dirty="0" smtClean="0"/>
              <a:t>することは、真理性や適切性にコミットすることなので、現実に推論することである。</a:t>
            </a:r>
            <a:r>
              <a:rPr lang="ja-JP" altLang="ja-JP" dirty="0" smtClean="0"/>
              <a:t>現実</a:t>
            </a:r>
            <a:r>
              <a:rPr lang="ja-JP" altLang="ja-JP" dirty="0"/>
              <a:t>の推論は、前提から論理的に帰結する多くの命題から一つの命題を選択することによって可能になり、その選択は問いに答えることして可能になるだろう。つまり</a:t>
            </a:r>
            <a:r>
              <a:rPr lang="ja-JP" altLang="ja-JP" dirty="0">
                <a:solidFill>
                  <a:schemeClr val="tx2"/>
                </a:solidFill>
              </a:rPr>
              <a:t>現実の発話は現実の問いへの答えとして可能になり、現実の推論は問いに答えるプロセスとして可能になる。</a:t>
            </a:r>
            <a:r>
              <a:rPr lang="ja-JP" altLang="ja-JP" dirty="0"/>
              <a:t>これは現実の上流問答推論である。</a:t>
            </a:r>
            <a:r>
              <a:rPr lang="ja-JP" altLang="en-US" dirty="0"/>
              <a:t>（下流推論についてはあとに述べます）</a:t>
            </a:r>
            <a:endParaRPr lang="en-US" altLang="ja-JP" dirty="0"/>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ja-JP" altLang="en-US" dirty="0" smtClean="0">
                <a:solidFill>
                  <a:srgbClr val="FF0000"/>
                </a:solidFill>
              </a:rPr>
              <a:t>差異</a:t>
            </a:r>
            <a:r>
              <a:rPr lang="ja-JP" altLang="en-US" dirty="0">
                <a:solidFill>
                  <a:srgbClr val="FF0000"/>
                </a:solidFill>
              </a:rPr>
              <a:t>３：</a:t>
            </a:r>
            <a:r>
              <a:rPr lang="ja-JP" altLang="ja-JP" dirty="0">
                <a:solidFill>
                  <a:schemeClr val="tx2"/>
                </a:solidFill>
              </a:rPr>
              <a:t>発話は焦点を持つが、文や命題は焦点を持たないということである。</a:t>
            </a:r>
          </a:p>
          <a:p>
            <a:r>
              <a:rPr lang="ja-JP" altLang="ja-JP" dirty="0"/>
              <a:t>文</a:t>
            </a:r>
            <a:r>
              <a:rPr lang="ja-JP" altLang="ja-JP" dirty="0" smtClean="0"/>
              <a:t>を</a:t>
            </a:r>
            <a:r>
              <a:rPr lang="ja-JP" altLang="en-US" dirty="0" smtClean="0"/>
              <a:t>現実に</a:t>
            </a:r>
            <a:r>
              <a:rPr lang="ja-JP" altLang="ja-JP" dirty="0" smtClean="0"/>
              <a:t>発話</a:t>
            </a:r>
            <a:r>
              <a:rPr lang="ja-JP" altLang="ja-JP" dirty="0"/>
              <a:t>するとき、私たちは常に、そのどこかに焦点を当てている。ではなぜ、発話は焦点を持つのだろうか</a:t>
            </a:r>
            <a:r>
              <a:rPr lang="ja-JP" altLang="ja-JP" dirty="0" smtClean="0"/>
              <a:t>。</a:t>
            </a:r>
            <a:r>
              <a:rPr lang="ja-JP" altLang="en-US" dirty="0" smtClean="0"/>
              <a:t>発話が焦点を持つとはどういうことだろうか？</a:t>
            </a:r>
            <a:endParaRPr lang="en-US" altLang="ja-JP" dirty="0"/>
          </a:p>
          <a:p>
            <a:endParaRPr lang="en-US" altLang="ja-JP" b="1" dirty="0"/>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92500" lnSpcReduction="20000"/>
          </a:bodyPr>
          <a:lstStyle/>
          <a:p>
            <a:r>
              <a:rPr lang="ja-JP" altLang="en-US" b="1" dirty="0" smtClean="0">
                <a:solidFill>
                  <a:srgbClr val="FF0000"/>
                </a:solidFill>
              </a:rPr>
              <a:t>（ｂ）</a:t>
            </a:r>
            <a:r>
              <a:rPr lang="ja-JP" altLang="ja-JP" b="1" dirty="0">
                <a:solidFill>
                  <a:srgbClr val="FF0000"/>
                </a:solidFill>
              </a:rPr>
              <a:t>　焦点とは何か</a:t>
            </a:r>
          </a:p>
          <a:p>
            <a:r>
              <a:rPr lang="ja-JP" altLang="en-US" dirty="0" smtClean="0"/>
              <a:t>　　</a:t>
            </a:r>
            <a:r>
              <a:rPr lang="ja-JP" altLang="ja-JP" dirty="0" smtClean="0"/>
              <a:t>「</a:t>
            </a:r>
            <a:r>
              <a:rPr lang="ja-JP" altLang="ja-JP" dirty="0"/>
              <a:t>リンゴが赤い</a:t>
            </a:r>
            <a:r>
              <a:rPr lang="ja-JP" altLang="ja-JP" dirty="0" smtClean="0"/>
              <a:t>」</a:t>
            </a:r>
            <a:r>
              <a:rPr lang="ja-JP" altLang="en-US" dirty="0" smtClean="0"/>
              <a:t>の発話は二つの意味をもちうる。</a:t>
            </a:r>
            <a:endParaRPr lang="en-US" altLang="ja-JP" dirty="0" smtClean="0"/>
          </a:p>
          <a:p>
            <a:endParaRPr lang="en-US" altLang="ja-JP" dirty="0"/>
          </a:p>
          <a:p>
            <a:r>
              <a:rPr lang="ja-JP" altLang="ja-JP" dirty="0" smtClean="0">
                <a:solidFill>
                  <a:schemeClr val="tx2"/>
                </a:solidFill>
              </a:rPr>
              <a:t>「</a:t>
            </a:r>
            <a:r>
              <a:rPr lang="ja-JP" altLang="ja-JP" u="sng" dirty="0">
                <a:solidFill>
                  <a:schemeClr val="tx2"/>
                </a:solidFill>
              </a:rPr>
              <a:t>（桃でも、オレンジでも</a:t>
            </a:r>
            <a:r>
              <a:rPr lang="ja-JP" altLang="ja-JP" u="sng" dirty="0" smtClean="0">
                <a:solidFill>
                  <a:schemeClr val="tx2"/>
                </a:solidFill>
              </a:rPr>
              <a:t>、他</a:t>
            </a:r>
            <a:r>
              <a:rPr lang="ja-JP" altLang="ja-JP" u="sng" dirty="0">
                <a:solidFill>
                  <a:schemeClr val="tx2"/>
                </a:solidFill>
              </a:rPr>
              <a:t>でもなく）リンゴが</a:t>
            </a:r>
            <a:r>
              <a:rPr lang="ja-JP" altLang="ja-JP" dirty="0">
                <a:solidFill>
                  <a:schemeClr val="tx2"/>
                </a:solidFill>
              </a:rPr>
              <a:t>、赤い</a:t>
            </a:r>
            <a:r>
              <a:rPr lang="ja-JP" altLang="ja-JP" dirty="0" smtClean="0">
                <a:solidFill>
                  <a:schemeClr val="tx2"/>
                </a:solidFill>
              </a:rPr>
              <a:t>」</a:t>
            </a:r>
            <a:endParaRPr lang="en-US" altLang="ja-JP" dirty="0" smtClean="0">
              <a:solidFill>
                <a:schemeClr val="tx2"/>
              </a:solidFill>
            </a:endParaRPr>
          </a:p>
          <a:p>
            <a:r>
              <a:rPr lang="ja-JP" altLang="ja-JP" dirty="0" smtClean="0"/>
              <a:t>と</a:t>
            </a:r>
            <a:r>
              <a:rPr lang="ja-JP" altLang="ja-JP" dirty="0"/>
              <a:t>いうように「リンゴ」に焦点をおいて理解する</a:t>
            </a:r>
            <a:r>
              <a:rPr lang="ja-JP" altLang="ja-JP" dirty="0" smtClean="0"/>
              <a:t>こと</a:t>
            </a:r>
            <a:r>
              <a:rPr lang="ja-JP" altLang="en-US" dirty="0" smtClean="0"/>
              <a:t>ができる。</a:t>
            </a:r>
            <a:endParaRPr lang="en-US" altLang="ja-JP" dirty="0" smtClean="0"/>
          </a:p>
          <a:p>
            <a:r>
              <a:rPr lang="ja-JP" altLang="ja-JP" dirty="0" smtClean="0">
                <a:solidFill>
                  <a:schemeClr val="tx2"/>
                </a:solidFill>
              </a:rPr>
              <a:t>「</a:t>
            </a:r>
            <a:r>
              <a:rPr lang="ja-JP" altLang="ja-JP" dirty="0">
                <a:solidFill>
                  <a:schemeClr val="tx2"/>
                </a:solidFill>
              </a:rPr>
              <a:t>リンゴは、</a:t>
            </a:r>
            <a:r>
              <a:rPr lang="ja-JP" altLang="ja-JP" u="sng" dirty="0">
                <a:solidFill>
                  <a:schemeClr val="tx2"/>
                </a:solidFill>
              </a:rPr>
              <a:t>（青でもなく、黄色でもなく</a:t>
            </a:r>
            <a:r>
              <a:rPr lang="ja-JP" altLang="ja-JP" u="sng" dirty="0" smtClean="0">
                <a:solidFill>
                  <a:schemeClr val="tx2"/>
                </a:solidFill>
              </a:rPr>
              <a:t>、他</a:t>
            </a:r>
            <a:r>
              <a:rPr lang="ja-JP" altLang="ja-JP" u="sng" dirty="0">
                <a:solidFill>
                  <a:schemeClr val="tx2"/>
                </a:solidFill>
              </a:rPr>
              <a:t>でもなく）赤い</a:t>
            </a:r>
            <a:r>
              <a:rPr lang="ja-JP" altLang="ja-JP" dirty="0" smtClean="0">
                <a:solidFill>
                  <a:schemeClr val="tx2"/>
                </a:solidFill>
              </a:rPr>
              <a:t>」</a:t>
            </a:r>
            <a:endParaRPr lang="en-US" altLang="ja-JP" dirty="0" smtClean="0">
              <a:solidFill>
                <a:schemeClr val="tx2"/>
              </a:solidFill>
            </a:endParaRPr>
          </a:p>
          <a:p>
            <a:r>
              <a:rPr lang="ja-JP" altLang="ja-JP" dirty="0" smtClean="0"/>
              <a:t>と</a:t>
            </a:r>
            <a:r>
              <a:rPr lang="ja-JP" altLang="ja-JP" dirty="0"/>
              <a:t>いうように「赤い」に焦点をおいて理解することもできる</a:t>
            </a:r>
            <a:r>
              <a:rPr lang="ja-JP" altLang="ja-JP" dirty="0" smtClean="0"/>
              <a:t>。</a:t>
            </a:r>
            <a:endParaRPr lang="en-US" altLang="ja-JP" dirty="0" smtClean="0"/>
          </a:p>
          <a:p>
            <a:endParaRPr lang="en-US" altLang="ja-JP" dirty="0" smtClean="0"/>
          </a:p>
          <a:p>
            <a:r>
              <a:rPr lang="ja-JP" altLang="ja-JP" dirty="0" smtClean="0"/>
              <a:t>しかし</a:t>
            </a:r>
            <a:r>
              <a:rPr lang="ja-JP" altLang="ja-JP" dirty="0"/>
              <a:t>私たちはこれらの二箇所に同時に焦点をおいてその発話を理解することはできない</a:t>
            </a:r>
            <a:r>
              <a:rPr lang="ja-JP" altLang="ja-JP" dirty="0" smtClean="0"/>
              <a:t>。</a:t>
            </a:r>
            <a:r>
              <a:rPr lang="ja-JP" altLang="en-US" dirty="0" smtClean="0"/>
              <a:t>なぜなら、</a:t>
            </a:r>
            <a:r>
              <a:rPr lang="ja-JP" altLang="ja-JP" dirty="0" smtClean="0"/>
              <a:t>文</a:t>
            </a:r>
            <a:r>
              <a:rPr lang="ja-JP" altLang="ja-JP" dirty="0"/>
              <a:t>の他の要素を前提しなければ、ある語句の選択ができないからである。同一の文の発話は、異なる複数の焦点をもちうるが、一つの発話は一つの焦点しか、持ちえない</a:t>
            </a:r>
            <a:r>
              <a:rPr lang="ja-JP" altLang="ja-JP" dirty="0" smtClean="0"/>
              <a:t>。</a:t>
            </a:r>
            <a:endParaRPr lang="en-US" altLang="ja-JP" dirty="0" smtClean="0"/>
          </a:p>
          <a:p>
            <a:r>
              <a:rPr lang="ja-JP" altLang="en-US" dirty="0" smtClean="0"/>
              <a:t>同一の</a:t>
            </a:r>
            <a:r>
              <a:rPr lang="ja-JP" altLang="ja-JP" dirty="0" smtClean="0"/>
              <a:t>文</a:t>
            </a:r>
            <a:r>
              <a:rPr lang="ja-JP" altLang="ja-JP" dirty="0"/>
              <a:t>の発話は、異なる複数の焦点をもちうるが、一つの発話は一つの焦点しか、持ちえない。</a:t>
            </a:r>
            <a:endParaRPr lang="en-US" altLang="ja-JP" dirty="0"/>
          </a:p>
          <a:p>
            <a:r>
              <a:rPr lang="ja-JP" altLang="ja-JP" dirty="0">
                <a:solidFill>
                  <a:schemeClr val="tx2"/>
                </a:solidFill>
              </a:rPr>
              <a:t>このことは、命題論理学において主結合子が一つになることに似ている。またゲシュタルトの知覚における地と図の構造に似ている。</a:t>
            </a:r>
          </a:p>
          <a:p>
            <a:endParaRPr lang="en-US" altLang="ja-JP" dirty="0" smtClean="0"/>
          </a:p>
          <a:p>
            <a:endParaRPr lang="en-US" altLang="ja-JP" dirty="0" smtClean="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lnSpcReduction="10000"/>
          </a:bodyPr>
          <a:lstStyle/>
          <a:p>
            <a:r>
              <a:rPr lang="ja-JP" altLang="ja-JP" b="1" dirty="0" smtClean="0">
                <a:solidFill>
                  <a:srgbClr val="FF0000"/>
                </a:solidFill>
              </a:rPr>
              <a:t>（</a:t>
            </a:r>
            <a:r>
              <a:rPr lang="ja-JP" altLang="en-US" b="1" dirty="0">
                <a:solidFill>
                  <a:srgbClr val="FF0000"/>
                </a:solidFill>
              </a:rPr>
              <a:t>ｃ</a:t>
            </a:r>
            <a:r>
              <a:rPr lang="ja-JP" altLang="ja-JP" b="1" dirty="0" smtClean="0">
                <a:solidFill>
                  <a:srgbClr val="FF0000"/>
                </a:solidFill>
              </a:rPr>
              <a:t>）</a:t>
            </a:r>
            <a:r>
              <a:rPr lang="ja-JP" altLang="ja-JP" b="1" dirty="0">
                <a:solidFill>
                  <a:srgbClr val="FF0000"/>
                </a:solidFill>
              </a:rPr>
              <a:t>相関質問が与えられれば、発話の焦点位置は決定する。</a:t>
            </a:r>
          </a:p>
          <a:p>
            <a:r>
              <a:rPr lang="ja-JP" altLang="ja-JP" dirty="0"/>
              <a:t>　</a:t>
            </a:r>
            <a:r>
              <a:rPr lang="ja-JP" altLang="ja-JP" b="1" dirty="0"/>
              <a:t>「誰かが今までに作ったすべての言明は、ある問いに答える中で</a:t>
            </a:r>
            <a:r>
              <a:rPr lang="ja-JP" altLang="ja-JP" b="1" dirty="0" smtClean="0"/>
              <a:t>つくられた</a:t>
            </a:r>
            <a:r>
              <a:rPr lang="ja-JP" altLang="en-US" b="1" dirty="0" smtClean="0"/>
              <a:t>も</a:t>
            </a:r>
            <a:r>
              <a:rPr lang="ja-JP" altLang="ja-JP" b="1" dirty="0" smtClean="0"/>
              <a:t>の</a:t>
            </a:r>
            <a:r>
              <a:rPr lang="ja-JP" altLang="ja-JP" b="1" dirty="0"/>
              <a:t>である。」（</a:t>
            </a:r>
            <a:r>
              <a:rPr lang="en-US" altLang="ja-JP" b="1" dirty="0" smtClean="0"/>
              <a:t>Collingwood </a:t>
            </a:r>
            <a:r>
              <a:rPr lang="en-US" altLang="ja-JP" b="1" dirty="0"/>
              <a:t>1939, p.23</a:t>
            </a:r>
            <a:r>
              <a:rPr lang="ja-JP" altLang="ja-JP" b="1" dirty="0"/>
              <a:t>）コリングウッドが指摘したように多くの場合、発話の意味は、相関質問との関係において明確になる</a:t>
            </a:r>
            <a:r>
              <a:rPr lang="ja-JP" altLang="ja-JP" b="1" dirty="0" smtClean="0"/>
              <a:t>。</a:t>
            </a:r>
            <a:endParaRPr lang="en-US" altLang="ja-JP" b="1" dirty="0" smtClean="0"/>
          </a:p>
          <a:p>
            <a:r>
              <a:rPr lang="ja-JP" altLang="ja-JP" b="1" dirty="0" smtClean="0"/>
              <a:t>同一</a:t>
            </a:r>
            <a:r>
              <a:rPr lang="ja-JP" altLang="ja-JP" b="1" dirty="0"/>
              <a:t>の</a:t>
            </a:r>
            <a:r>
              <a:rPr lang="ja-JP" altLang="ja-JP" b="1" dirty="0" smtClean="0"/>
              <a:t>命題</a:t>
            </a:r>
            <a:r>
              <a:rPr lang="ja-JP" altLang="en-US" b="1" dirty="0" smtClean="0"/>
              <a:t>が、</a:t>
            </a:r>
            <a:r>
              <a:rPr lang="ja-JP" altLang="ja-JP" b="1" dirty="0" smtClean="0"/>
              <a:t>異なる</a:t>
            </a:r>
            <a:r>
              <a:rPr lang="ja-JP" altLang="ja-JP" b="1" dirty="0"/>
              <a:t>質問に対する</a:t>
            </a:r>
            <a:r>
              <a:rPr lang="ja-JP" altLang="ja-JP" b="1" dirty="0" smtClean="0"/>
              <a:t>答え</a:t>
            </a:r>
            <a:r>
              <a:rPr lang="ja-JP" altLang="en-US" b="1" dirty="0" smtClean="0"/>
              <a:t>となりうるが、そのとき</a:t>
            </a:r>
            <a:r>
              <a:rPr lang="ja-JP" altLang="ja-JP" b="1" dirty="0" smtClean="0"/>
              <a:t>答えの</a:t>
            </a:r>
            <a:r>
              <a:rPr lang="ja-JP" altLang="en-US" b="1" dirty="0" smtClean="0"/>
              <a:t>発話の</a:t>
            </a:r>
            <a:r>
              <a:rPr lang="ja-JP" altLang="ja-JP" b="1" dirty="0" smtClean="0"/>
              <a:t>焦点</a:t>
            </a:r>
            <a:r>
              <a:rPr lang="ja-JP" altLang="ja-JP" b="1" dirty="0"/>
              <a:t>は、相関</a:t>
            </a:r>
            <a:r>
              <a:rPr lang="ja-JP" altLang="ja-JP" b="1" dirty="0" smtClean="0"/>
              <a:t>質問</a:t>
            </a:r>
            <a:r>
              <a:rPr lang="ja-JP" altLang="en-US" b="1" dirty="0" smtClean="0"/>
              <a:t>に応じて異なる。</a:t>
            </a:r>
            <a:endParaRPr lang="en-US" altLang="ja-JP" b="1" dirty="0" smtClean="0"/>
          </a:p>
          <a:p>
            <a:r>
              <a:rPr lang="ja-JP" altLang="en-US" b="1" dirty="0" smtClean="0"/>
              <a:t>例えば、</a:t>
            </a:r>
            <a:r>
              <a:rPr lang="ja-JP" altLang="ja-JP" b="1" dirty="0" smtClean="0"/>
              <a:t>（焦点</a:t>
            </a:r>
            <a:r>
              <a:rPr lang="ja-JP" altLang="ja-JP" b="1" dirty="0"/>
              <a:t>の地位を、主に</a:t>
            </a:r>
            <a:r>
              <a:rPr lang="en-US" altLang="ja-JP" b="1" dirty="0"/>
              <a:t>[</a:t>
            </a:r>
            <a:r>
              <a:rPr lang="ja-JP" altLang="ja-JP" b="1" dirty="0"/>
              <a:t>…</a:t>
            </a:r>
            <a:r>
              <a:rPr lang="en-US" altLang="ja-JP" b="1" dirty="0"/>
              <a:t>]</a:t>
            </a:r>
            <a:r>
              <a:rPr lang="en-US" altLang="ja-JP" b="1" baseline="-25000" dirty="0"/>
              <a:t>F</a:t>
            </a:r>
            <a:r>
              <a:rPr lang="ja-JP" altLang="ja-JP" b="1" dirty="0"/>
              <a:t>で表記</a:t>
            </a:r>
            <a:r>
              <a:rPr lang="ja-JP" altLang="ja-JP" b="1" dirty="0" smtClean="0"/>
              <a:t>する）</a:t>
            </a:r>
            <a:endParaRPr lang="en-US" altLang="ja-JP" b="1" dirty="0" smtClean="0"/>
          </a:p>
          <a:p>
            <a:endParaRPr lang="ja-JP" altLang="ja-JP" b="1" dirty="0"/>
          </a:p>
          <a:p>
            <a:r>
              <a:rPr lang="en-US" altLang="ja-JP" b="1" dirty="0" smtClean="0"/>
              <a:t>Q</a:t>
            </a:r>
            <a:r>
              <a:rPr lang="ja-JP" altLang="en-US" b="1" dirty="0" smtClean="0"/>
              <a:t>１</a:t>
            </a:r>
            <a:r>
              <a:rPr lang="en-US" altLang="ja-JP" b="1" dirty="0" smtClean="0"/>
              <a:t>: </a:t>
            </a:r>
            <a:r>
              <a:rPr lang="ja-JP" altLang="ja-JP" b="1" dirty="0"/>
              <a:t>文学部は</a:t>
            </a:r>
            <a:r>
              <a:rPr lang="ja-JP" altLang="ja-JP" b="1" dirty="0" smtClean="0"/>
              <a:t>、</a:t>
            </a:r>
            <a:r>
              <a:rPr lang="en-US" altLang="ja-JP" b="1" dirty="0" smtClean="0"/>
              <a:t>[</a:t>
            </a:r>
            <a:r>
              <a:rPr lang="ja-JP" altLang="en-US" b="1" dirty="0" smtClean="0"/>
              <a:t>どんな</a:t>
            </a:r>
            <a:r>
              <a:rPr lang="ja-JP" altLang="ja-JP" b="1" dirty="0" smtClean="0"/>
              <a:t>入試を</a:t>
            </a:r>
            <a:r>
              <a:rPr lang="en-US" altLang="ja-JP" b="1" dirty="0" smtClean="0"/>
              <a:t>]</a:t>
            </a:r>
            <a:r>
              <a:rPr lang="en-US" altLang="ja-JP" b="1" baseline="-25000" dirty="0" smtClean="0"/>
              <a:t>F</a:t>
            </a:r>
            <a:r>
              <a:rPr lang="ja-JP" altLang="en-US" b="1" dirty="0" smtClean="0"/>
              <a:t>するの</a:t>
            </a:r>
            <a:r>
              <a:rPr lang="ja-JP" altLang="ja-JP" b="1" dirty="0" smtClean="0"/>
              <a:t>ですか</a:t>
            </a:r>
            <a:r>
              <a:rPr lang="ja-JP" altLang="ja-JP" b="1" dirty="0"/>
              <a:t>？</a:t>
            </a:r>
          </a:p>
          <a:p>
            <a:r>
              <a:rPr lang="ja-JP" altLang="en-US" b="1" dirty="0" smtClean="0"/>
              <a:t>　　</a:t>
            </a:r>
            <a:r>
              <a:rPr lang="en-US" altLang="ja-JP" b="1" dirty="0" smtClean="0"/>
              <a:t>A</a:t>
            </a:r>
            <a:r>
              <a:rPr lang="ja-JP" altLang="en-US" b="1" dirty="0" smtClean="0"/>
              <a:t>１</a:t>
            </a:r>
            <a:r>
              <a:rPr lang="en-US" altLang="ja-JP" b="1" dirty="0" smtClean="0"/>
              <a:t>: </a:t>
            </a:r>
            <a:r>
              <a:rPr lang="ja-JP" altLang="ja-JP" b="1" dirty="0"/>
              <a:t>文学部は</a:t>
            </a:r>
            <a:r>
              <a:rPr lang="ja-JP" altLang="ja-JP" b="1" dirty="0" smtClean="0"/>
              <a:t>、</a:t>
            </a:r>
            <a:r>
              <a:rPr lang="en-US" altLang="ja-JP" b="1" dirty="0" smtClean="0"/>
              <a:t>[A</a:t>
            </a:r>
            <a:r>
              <a:rPr lang="ja-JP" altLang="en-US" b="1" dirty="0" smtClean="0"/>
              <a:t>Ｏ</a:t>
            </a:r>
            <a:r>
              <a:rPr lang="ja-JP" altLang="ja-JP" b="1" dirty="0" smtClean="0"/>
              <a:t>入試</a:t>
            </a:r>
            <a:r>
              <a:rPr lang="ja-JP" altLang="en-US" b="1" dirty="0" smtClean="0"/>
              <a:t>を</a:t>
            </a:r>
            <a:r>
              <a:rPr lang="en-US" altLang="ja-JP" b="1" dirty="0" smtClean="0"/>
              <a:t>]</a:t>
            </a:r>
            <a:r>
              <a:rPr lang="en-US" altLang="ja-JP" b="1" baseline="-25000" dirty="0" smtClean="0"/>
              <a:t>F</a:t>
            </a:r>
            <a:r>
              <a:rPr lang="ja-JP" altLang="en-US" b="1" dirty="0" smtClean="0"/>
              <a:t>します。</a:t>
            </a:r>
            <a:endParaRPr lang="ja-JP" altLang="ja-JP" b="1" dirty="0"/>
          </a:p>
          <a:p>
            <a:r>
              <a:rPr lang="en-US" altLang="ja-JP" b="1" dirty="0" smtClean="0"/>
              <a:t>Q</a:t>
            </a:r>
            <a:r>
              <a:rPr lang="ja-JP" altLang="en-US" b="1" dirty="0" smtClean="0"/>
              <a:t>２</a:t>
            </a:r>
            <a:r>
              <a:rPr lang="en-US" altLang="ja-JP" b="1" dirty="0" smtClean="0"/>
              <a:t>: </a:t>
            </a:r>
            <a:r>
              <a:rPr lang="en-US" altLang="ja-JP" b="1" dirty="0"/>
              <a:t>[</a:t>
            </a:r>
            <a:r>
              <a:rPr lang="ja-JP" altLang="ja-JP" b="1" dirty="0"/>
              <a:t>どの学部が</a:t>
            </a:r>
            <a:r>
              <a:rPr lang="en-US" altLang="ja-JP" b="1" dirty="0"/>
              <a:t>]</a:t>
            </a:r>
            <a:r>
              <a:rPr lang="en-US" altLang="ja-JP" b="1" baseline="-25000" dirty="0"/>
              <a:t>F</a:t>
            </a:r>
            <a:r>
              <a:rPr lang="ja-JP" altLang="ja-JP" b="1" dirty="0" err="1" smtClean="0"/>
              <a:t>、</a:t>
            </a:r>
            <a:r>
              <a:rPr lang="en-US" altLang="ja-JP" b="1" dirty="0" smtClean="0"/>
              <a:t>A</a:t>
            </a:r>
            <a:r>
              <a:rPr lang="ja-JP" altLang="en-US" b="1" dirty="0" smtClean="0"/>
              <a:t>Ｏ</a:t>
            </a:r>
            <a:r>
              <a:rPr lang="ja-JP" altLang="ja-JP" b="1" dirty="0" smtClean="0"/>
              <a:t>入試</a:t>
            </a:r>
            <a:r>
              <a:rPr lang="ja-JP" altLang="ja-JP" b="1" dirty="0"/>
              <a:t>をするのですか？ </a:t>
            </a:r>
          </a:p>
          <a:p>
            <a:r>
              <a:rPr lang="ja-JP" altLang="en-US" b="1" dirty="0" smtClean="0"/>
              <a:t>　　</a:t>
            </a:r>
            <a:r>
              <a:rPr lang="en-US" altLang="ja-JP" b="1" dirty="0" smtClean="0"/>
              <a:t>A</a:t>
            </a:r>
            <a:r>
              <a:rPr lang="ja-JP" altLang="en-US" b="1" dirty="0" smtClean="0"/>
              <a:t>２</a:t>
            </a:r>
            <a:r>
              <a:rPr lang="en-US" altLang="ja-JP" b="1" dirty="0" smtClean="0"/>
              <a:t>: </a:t>
            </a:r>
            <a:r>
              <a:rPr lang="en-US" altLang="ja-JP" b="1" dirty="0"/>
              <a:t>[</a:t>
            </a:r>
            <a:r>
              <a:rPr lang="ja-JP" altLang="ja-JP" b="1" dirty="0"/>
              <a:t>文学部が</a:t>
            </a:r>
            <a:r>
              <a:rPr lang="en-US" altLang="ja-JP" b="1" dirty="0"/>
              <a:t>]</a:t>
            </a:r>
            <a:r>
              <a:rPr lang="en-US" altLang="ja-JP" b="1" baseline="-25000" dirty="0"/>
              <a:t>F</a:t>
            </a:r>
            <a:r>
              <a:rPr lang="ja-JP" altLang="ja-JP" b="1" baseline="-25000" dirty="0" err="1" smtClean="0"/>
              <a:t>、</a:t>
            </a:r>
            <a:r>
              <a:rPr lang="en-US" altLang="ja-JP" b="1" dirty="0" smtClean="0"/>
              <a:t>A</a:t>
            </a:r>
            <a:r>
              <a:rPr lang="ja-JP" altLang="en-US" b="1" dirty="0" smtClean="0"/>
              <a:t>Ｏ</a:t>
            </a:r>
            <a:r>
              <a:rPr lang="ja-JP" altLang="ja-JP" b="1" dirty="0" smtClean="0"/>
              <a:t>入試</a:t>
            </a:r>
            <a:r>
              <a:rPr lang="ja-JP" altLang="ja-JP" b="1" dirty="0"/>
              <a:t>をします</a:t>
            </a:r>
            <a:r>
              <a:rPr lang="ja-JP" altLang="ja-JP" b="1" dirty="0" smtClean="0"/>
              <a:t>。</a:t>
            </a:r>
            <a:endParaRPr lang="en-US" altLang="ja-JP" b="1" dirty="0" smtClean="0"/>
          </a:p>
          <a:p>
            <a:r>
              <a:rPr lang="en-US" altLang="ja-JP" b="1" dirty="0" smtClean="0"/>
              <a:t>Q</a:t>
            </a:r>
            <a:r>
              <a:rPr lang="ja-JP" altLang="en-US" b="1" dirty="0" smtClean="0"/>
              <a:t>３</a:t>
            </a:r>
            <a:r>
              <a:rPr lang="en-US" altLang="ja-JP" b="1" dirty="0" smtClean="0"/>
              <a:t>: </a:t>
            </a:r>
            <a:r>
              <a:rPr lang="ja-JP" altLang="ja-JP" b="1" dirty="0"/>
              <a:t>文学部は、</a:t>
            </a:r>
            <a:r>
              <a:rPr lang="en-US" altLang="ja-JP" b="1" dirty="0"/>
              <a:t>[</a:t>
            </a:r>
            <a:r>
              <a:rPr lang="ja-JP" altLang="en-US" b="1" dirty="0"/>
              <a:t>ＡＯ</a:t>
            </a:r>
            <a:r>
              <a:rPr lang="ja-JP" altLang="ja-JP" b="1" dirty="0"/>
              <a:t>入試</a:t>
            </a:r>
            <a:r>
              <a:rPr lang="en-US" altLang="ja-JP" b="1" dirty="0"/>
              <a:t>]</a:t>
            </a:r>
            <a:r>
              <a:rPr lang="en-US" altLang="ja-JP" b="1" baseline="-25000" dirty="0"/>
              <a:t>F</a:t>
            </a:r>
            <a:r>
              <a:rPr lang="ja-JP" altLang="ja-JP" b="1" dirty="0"/>
              <a:t>をするのですか？</a:t>
            </a:r>
          </a:p>
          <a:p>
            <a:r>
              <a:rPr lang="ja-JP" altLang="en-US" b="1" dirty="0"/>
              <a:t>　　</a:t>
            </a:r>
            <a:r>
              <a:rPr lang="en-US" altLang="ja-JP" b="1" dirty="0" smtClean="0"/>
              <a:t>A</a:t>
            </a:r>
            <a:r>
              <a:rPr lang="ja-JP" altLang="en-US" b="1" dirty="0" smtClean="0"/>
              <a:t>３</a:t>
            </a:r>
            <a:r>
              <a:rPr lang="en-US" altLang="ja-JP" b="1" dirty="0" smtClean="0"/>
              <a:t>: </a:t>
            </a:r>
            <a:r>
              <a:rPr lang="ja-JP" altLang="ja-JP" b="1" dirty="0"/>
              <a:t>文学部は、</a:t>
            </a:r>
            <a:r>
              <a:rPr lang="en-US" altLang="ja-JP" b="1" dirty="0"/>
              <a:t>[</a:t>
            </a:r>
            <a:r>
              <a:rPr lang="ja-JP" altLang="en-US" b="1" dirty="0"/>
              <a:t>Ａ</a:t>
            </a:r>
            <a:r>
              <a:rPr lang="en-US" altLang="ja-JP" b="1" dirty="0"/>
              <a:t>O</a:t>
            </a:r>
            <a:r>
              <a:rPr lang="ja-JP" altLang="ja-JP" b="1" dirty="0"/>
              <a:t>入試</a:t>
            </a:r>
            <a:r>
              <a:rPr lang="en-US" altLang="ja-JP" b="1" dirty="0"/>
              <a:t>]</a:t>
            </a:r>
            <a:r>
              <a:rPr lang="en-US" altLang="ja-JP" b="1" baseline="-25000" dirty="0"/>
              <a:t>F</a:t>
            </a:r>
            <a:r>
              <a:rPr lang="ja-JP" altLang="ja-JP" b="1" dirty="0"/>
              <a:t>をします。</a:t>
            </a:r>
          </a:p>
          <a:p>
            <a:endParaRPr lang="ja-JP" altLang="ja-JP" b="1"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r>
              <a:rPr lang="en-US" altLang="ja-JP" b="1" dirty="0"/>
              <a:t> </a:t>
            </a:r>
            <a:endParaRPr lang="ja-JP" altLang="ja-JP" dirty="0"/>
          </a:p>
          <a:p>
            <a:r>
              <a:rPr lang="ja-JP" altLang="ja-JP" b="1" dirty="0" smtClean="0">
                <a:solidFill>
                  <a:srgbClr val="FF0000"/>
                </a:solidFill>
              </a:rPr>
              <a:t>（</a:t>
            </a:r>
            <a:r>
              <a:rPr lang="ja-JP" altLang="en-US" b="1" dirty="0">
                <a:solidFill>
                  <a:srgbClr val="FF0000"/>
                </a:solidFill>
              </a:rPr>
              <a:t>ｄ</a:t>
            </a:r>
            <a:r>
              <a:rPr lang="ja-JP" altLang="ja-JP" b="1" dirty="0" smtClean="0">
                <a:solidFill>
                  <a:srgbClr val="FF0000"/>
                </a:solidFill>
              </a:rPr>
              <a:t>）</a:t>
            </a:r>
            <a:r>
              <a:rPr lang="ja-JP" altLang="ja-JP" b="1" dirty="0">
                <a:solidFill>
                  <a:srgbClr val="FF0000"/>
                </a:solidFill>
              </a:rPr>
              <a:t>補足疑問の問答と同一性言明</a:t>
            </a:r>
          </a:p>
          <a:p>
            <a:r>
              <a:rPr lang="ja-JP" altLang="ja-JP" b="1" dirty="0">
                <a:solidFill>
                  <a:srgbClr val="FF0000"/>
                </a:solidFill>
              </a:rPr>
              <a:t>（</a:t>
            </a:r>
            <a:r>
              <a:rPr lang="en-US" altLang="ja-JP" b="1" dirty="0" err="1">
                <a:solidFill>
                  <a:srgbClr val="FF0000"/>
                </a:solidFill>
              </a:rPr>
              <a:t>i</a:t>
            </a:r>
            <a:r>
              <a:rPr lang="ja-JP" altLang="ja-JP" b="1" dirty="0">
                <a:solidFill>
                  <a:srgbClr val="FF0000"/>
                </a:solidFill>
              </a:rPr>
              <a:t>）補足疑問は指示を求めている。</a:t>
            </a:r>
          </a:p>
          <a:p>
            <a:r>
              <a:rPr lang="ja-JP" altLang="ja-JP" dirty="0"/>
              <a:t>　　補足疑問は、答えを求めている。答えとは、補足疑問文の疑問詞に、ある表現を代入して、（必要に応じて位置を変えて）平叙文としたものである</a:t>
            </a:r>
            <a:r>
              <a:rPr lang="ja-JP" altLang="ja-JP" dirty="0" smtClean="0"/>
              <a:t>。</a:t>
            </a:r>
            <a:endParaRPr lang="en-US" altLang="ja-JP" dirty="0" smtClean="0"/>
          </a:p>
          <a:p>
            <a:endParaRPr kumimoji="1" lang="en-US" altLang="ja-JP" dirty="0"/>
          </a:p>
          <a:p>
            <a:r>
              <a:rPr lang="ja-JP" altLang="ja-JP" dirty="0"/>
              <a:t>補足疑問発話を理解するとは、それによってどのような対象が求められているのかを理解することである。他者に尋ねるときの補足疑問発話は、他者に対象の指示を求めている。これへの返答を他者に伝えるときには、他者に対象を指示している。あるいは他者が対象を見出すための手がかりを与えようとしている。</a:t>
            </a:r>
            <a:endParaRPr lang="en-US"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r>
              <a:rPr lang="ja-JP" altLang="ja-JP" b="1" dirty="0">
                <a:solidFill>
                  <a:srgbClr val="FF0000"/>
                </a:solidFill>
              </a:rPr>
              <a:t>（</a:t>
            </a:r>
            <a:r>
              <a:rPr lang="en-US" altLang="ja-JP" b="1" dirty="0">
                <a:solidFill>
                  <a:srgbClr val="FF0000"/>
                </a:solidFill>
              </a:rPr>
              <a:t>ii</a:t>
            </a:r>
            <a:r>
              <a:rPr lang="ja-JP" altLang="ja-JP" b="1" dirty="0">
                <a:solidFill>
                  <a:srgbClr val="FF0000"/>
                </a:solidFill>
              </a:rPr>
              <a:t>）問い求められるものの記述句と答えは、同一対象についての異なる表現である。</a:t>
            </a:r>
          </a:p>
          <a:p>
            <a:r>
              <a:rPr lang="ja-JP" altLang="ja-JP" dirty="0"/>
              <a:t>補足疑問を問われた者が、返答できるためには、補足疑問は返答者がどの対象を指示すべきかを指示しているはずである。なぜなら、そうでなければ、返答することが出来ないからである</a:t>
            </a:r>
            <a:r>
              <a:rPr lang="ja-JP" altLang="ja-JP" dirty="0" smtClean="0"/>
              <a:t>。つまり</a:t>
            </a:r>
            <a:r>
              <a:rPr lang="ja-JP" altLang="ja-JP" dirty="0"/>
              <a:t>、補足疑問は対象の指示を求めているのだが、しかしその対象を返答とは異なる他の仕方ですでに示しているはずである。したがって、補足疑問と返答は、異なる仕方で同一対象を指示しているはずである。次の例で確認しよう。</a:t>
            </a:r>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en-US" altLang="ja-JP" dirty="0"/>
              <a:t> </a:t>
            </a:r>
            <a:endParaRPr lang="ja-JP" altLang="ja-JP" dirty="0"/>
          </a:p>
          <a:p>
            <a:r>
              <a:rPr lang="ja-JP" altLang="ja-JP" b="1" dirty="0"/>
              <a:t>内容</a:t>
            </a:r>
            <a:r>
              <a:rPr lang="ja-JP" altLang="ja-JP" b="1" dirty="0" smtClean="0"/>
              <a:t>：</a:t>
            </a:r>
            <a:endParaRPr lang="en-US" altLang="ja-JP" b="1" dirty="0" smtClean="0"/>
          </a:p>
          <a:p>
            <a:r>
              <a:rPr lang="ja-JP" altLang="en-US" b="1" dirty="0" smtClean="0">
                <a:solidFill>
                  <a:srgbClr val="FF0000"/>
                </a:solidFill>
              </a:rPr>
              <a:t>０　はじめに</a:t>
            </a:r>
            <a:endParaRPr lang="ja-JP" altLang="ja-JP" b="1" dirty="0">
              <a:solidFill>
                <a:srgbClr val="FF0000"/>
              </a:solidFill>
            </a:endParaRPr>
          </a:p>
          <a:p>
            <a:r>
              <a:rPr lang="ja-JP" altLang="ja-JP" sz="2500" b="1" dirty="0">
                <a:solidFill>
                  <a:srgbClr val="FF0000"/>
                </a:solidFill>
              </a:rPr>
              <a:t>１　問いと</a:t>
            </a:r>
            <a:r>
              <a:rPr lang="ja-JP" altLang="ja-JP" sz="2500" b="1" dirty="0" smtClean="0">
                <a:solidFill>
                  <a:srgbClr val="FF0000"/>
                </a:solidFill>
              </a:rPr>
              <a:t>推論</a:t>
            </a:r>
            <a:r>
              <a:rPr lang="ja-JP" altLang="en-US" sz="2500" b="1" dirty="0" smtClean="0">
                <a:solidFill>
                  <a:srgbClr val="FF0000"/>
                </a:solidFill>
              </a:rPr>
              <a:t>的</a:t>
            </a:r>
            <a:r>
              <a:rPr lang="ja-JP" altLang="ja-JP" sz="2500" b="1" dirty="0" smtClean="0">
                <a:solidFill>
                  <a:srgbClr val="FF0000"/>
                </a:solidFill>
              </a:rPr>
              <a:t>意味論</a:t>
            </a:r>
            <a:endParaRPr lang="en-US" altLang="ja-JP" sz="2500" b="1" dirty="0" smtClean="0">
              <a:solidFill>
                <a:srgbClr val="FF0000"/>
              </a:solidFill>
            </a:endParaRPr>
          </a:p>
          <a:p>
            <a:r>
              <a:rPr lang="ja-JP" altLang="ja-JP" sz="2500" b="1" dirty="0" smtClean="0">
                <a:solidFill>
                  <a:srgbClr val="FF0000"/>
                </a:solidFill>
              </a:rPr>
              <a:t>２</a:t>
            </a:r>
            <a:r>
              <a:rPr lang="ja-JP" altLang="ja-JP" sz="2500" b="1" dirty="0">
                <a:solidFill>
                  <a:srgbClr val="FF0000"/>
                </a:solidFill>
              </a:rPr>
              <a:t>　</a:t>
            </a:r>
            <a:r>
              <a:rPr lang="ja-JP" altLang="ja-JP" sz="2500" b="1" dirty="0" smtClean="0">
                <a:solidFill>
                  <a:srgbClr val="FF0000"/>
                </a:solidFill>
              </a:rPr>
              <a:t>発話</a:t>
            </a:r>
            <a:r>
              <a:rPr lang="ja-JP" altLang="ja-JP" sz="2500" b="1" dirty="0">
                <a:solidFill>
                  <a:srgbClr val="FF0000"/>
                </a:solidFill>
              </a:rPr>
              <a:t>の</a:t>
            </a:r>
            <a:r>
              <a:rPr lang="ja-JP" altLang="ja-JP" sz="2500" b="1" dirty="0" smtClean="0">
                <a:solidFill>
                  <a:srgbClr val="FF0000"/>
                </a:solidFill>
              </a:rPr>
              <a:t>意味</a:t>
            </a:r>
            <a:r>
              <a:rPr lang="ja-JP" altLang="en-US" sz="2500" b="1" dirty="0" smtClean="0">
                <a:solidFill>
                  <a:srgbClr val="FF0000"/>
                </a:solidFill>
              </a:rPr>
              <a:t>と問い</a:t>
            </a:r>
            <a:endParaRPr lang="en-US" altLang="ja-JP" sz="2500" b="1" dirty="0" smtClean="0">
              <a:solidFill>
                <a:srgbClr val="FF0000"/>
              </a:solidFill>
            </a:endParaRPr>
          </a:p>
          <a:p>
            <a:r>
              <a:rPr lang="ja-JP" altLang="en-US" b="1" dirty="0" smtClean="0">
                <a:solidFill>
                  <a:srgbClr val="FF0000"/>
                </a:solidFill>
              </a:rPr>
              <a:t>３</a:t>
            </a:r>
            <a:r>
              <a:rPr lang="ja-JP" altLang="ja-JP" b="1" dirty="0">
                <a:solidFill>
                  <a:srgbClr val="FF0000"/>
                </a:solidFill>
              </a:rPr>
              <a:t>　問答論的矛盾による超越論的</a:t>
            </a:r>
            <a:r>
              <a:rPr lang="ja-JP" altLang="ja-JP" b="1" dirty="0" smtClean="0">
                <a:solidFill>
                  <a:srgbClr val="FF0000"/>
                </a:solidFill>
              </a:rPr>
              <a:t>論証</a:t>
            </a:r>
            <a:endParaRPr lang="en-US" altLang="ja-JP" b="1" dirty="0" smtClean="0">
              <a:solidFill>
                <a:srgbClr val="FF0000"/>
              </a:solidFill>
            </a:endParaRPr>
          </a:p>
          <a:p>
            <a:r>
              <a:rPr lang="ja-JP" altLang="en-US" b="1" dirty="0" smtClean="0">
                <a:solidFill>
                  <a:srgbClr val="FF0000"/>
                </a:solidFill>
              </a:rPr>
              <a:t>４　おわりに</a:t>
            </a:r>
            <a:endParaRPr lang="en-US" altLang="ja-JP" b="1" dirty="0" smtClean="0">
              <a:solidFill>
                <a:srgbClr val="FF0000"/>
              </a:solidFill>
            </a:endParaRPr>
          </a:p>
          <a:p>
            <a:endParaRPr lang="en-US" altLang="ja-JP" dirty="0"/>
          </a:p>
          <a:p>
            <a:endParaRPr lang="en-US" altLang="ja-JP" dirty="0" smtClean="0"/>
          </a:p>
          <a:p>
            <a:endParaRPr lang="en-US" altLang="ja-JP" dirty="0"/>
          </a:p>
          <a:p>
            <a:endParaRPr lang="en-US" altLang="ja-JP" dirty="0" smtClean="0"/>
          </a:p>
          <a:p>
            <a:endParaRPr lang="en-US" altLang="ja-JP" dirty="0" smtClean="0"/>
          </a:p>
          <a:p>
            <a:endParaRPr lang="en-US" altLang="ja-JP" dirty="0"/>
          </a:p>
          <a:p>
            <a:endParaRPr lang="en-US" altLang="ja-JP" dirty="0" smtClean="0"/>
          </a:p>
          <a:p>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r>
              <a:rPr lang="ja-JP" altLang="ja-JP" dirty="0"/>
              <a:t>「世界でもっとも走るのが速い人はだれですか」「ボルトです」</a:t>
            </a:r>
          </a:p>
          <a:p>
            <a:r>
              <a:rPr lang="ja-JP" altLang="ja-JP" dirty="0"/>
              <a:t>「あなたはどこの出身ですか」「ヨーグルトで有名な国です」</a:t>
            </a:r>
          </a:p>
          <a:p>
            <a:r>
              <a:rPr lang="ja-JP" altLang="ja-JP" dirty="0"/>
              <a:t>「あの地震が起きたのはいつでしたか」「１０年前の明日です」</a:t>
            </a:r>
          </a:p>
          <a:p>
            <a:r>
              <a:rPr lang="en-US" altLang="ja-JP" dirty="0"/>
              <a:t> </a:t>
            </a:r>
            <a:endParaRPr lang="ja-JP" altLang="ja-JP" dirty="0"/>
          </a:p>
          <a:p>
            <a:r>
              <a:rPr lang="ja-JP" altLang="ja-JP" dirty="0"/>
              <a:t>これら</a:t>
            </a:r>
            <a:r>
              <a:rPr lang="ja-JP" altLang="ja-JP" dirty="0" smtClean="0"/>
              <a:t>の返答は次</a:t>
            </a:r>
            <a:r>
              <a:rPr lang="ja-JP" altLang="ja-JP" dirty="0"/>
              <a:t>の同一性文によって明示できる。</a:t>
            </a:r>
          </a:p>
          <a:p>
            <a:r>
              <a:rPr lang="ja-JP" altLang="en-US" dirty="0" smtClean="0"/>
              <a:t>　　</a:t>
            </a:r>
            <a:r>
              <a:rPr lang="en-US" altLang="ja-JP" dirty="0"/>
              <a:t> </a:t>
            </a:r>
            <a:r>
              <a:rPr lang="ja-JP" altLang="ja-JP" dirty="0" smtClean="0"/>
              <a:t>「</a:t>
            </a:r>
            <a:r>
              <a:rPr lang="ja-JP" altLang="ja-JP" dirty="0"/>
              <a:t>世界でもっとも走るのが速い人＝ボルト」</a:t>
            </a:r>
          </a:p>
          <a:p>
            <a:r>
              <a:rPr lang="ja-JP" altLang="en-US" dirty="0" smtClean="0"/>
              <a:t>　　</a:t>
            </a:r>
            <a:r>
              <a:rPr lang="ja-JP" altLang="ja-JP" dirty="0" smtClean="0"/>
              <a:t>「</a:t>
            </a:r>
            <a:r>
              <a:rPr lang="ja-JP" altLang="ja-JP" dirty="0"/>
              <a:t>問いの受け手の出身場所＝ヨーグルトで有名な国」</a:t>
            </a:r>
          </a:p>
          <a:p>
            <a:r>
              <a:rPr lang="ja-JP" altLang="en-US" dirty="0" smtClean="0"/>
              <a:t>　　</a:t>
            </a:r>
            <a:r>
              <a:rPr lang="ja-JP" altLang="ja-JP" dirty="0" smtClean="0"/>
              <a:t>「</a:t>
            </a:r>
            <a:r>
              <a:rPr lang="ja-JP" altLang="ja-JP" dirty="0"/>
              <a:t>あの地震がおきた時点＝１０年前の明日」</a:t>
            </a:r>
          </a:p>
          <a:p>
            <a:endParaRPr lang="en-US" altLang="ja-JP" dirty="0" smtClean="0"/>
          </a:p>
          <a:p>
            <a:r>
              <a:rPr lang="ja-JP" altLang="en-US" dirty="0"/>
              <a:t>これら</a:t>
            </a:r>
            <a:r>
              <a:rPr lang="ja-JP" altLang="en-US" dirty="0" smtClean="0"/>
              <a:t>の同一性文は、</a:t>
            </a:r>
            <a:r>
              <a:rPr lang="en-US" altLang="ja-JP" dirty="0"/>
              <a:t> </a:t>
            </a:r>
            <a:r>
              <a:rPr lang="ja-JP" altLang="ja-JP" dirty="0"/>
              <a:t>同一の対象の異なる指示を</a:t>
            </a:r>
            <a:r>
              <a:rPr lang="ja-JP" altLang="ja-JP" dirty="0" smtClean="0"/>
              <a:t>与えて</a:t>
            </a:r>
            <a:r>
              <a:rPr lang="ja-JP" altLang="en-US" dirty="0" smtClean="0"/>
              <a:t>いる。</a:t>
            </a:r>
            <a:endParaRPr lang="en-US" altLang="ja-JP" dirty="0" smtClean="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70000" lnSpcReduction="20000"/>
          </a:bodyPr>
          <a:lstStyle/>
          <a:p>
            <a:r>
              <a:rPr lang="en-US" altLang="ja-JP" sz="2600" dirty="0"/>
              <a:t> </a:t>
            </a:r>
            <a:endParaRPr lang="ja-JP" altLang="ja-JP" sz="2600" dirty="0"/>
          </a:p>
          <a:p>
            <a:r>
              <a:rPr lang="ja-JP" altLang="en-US" sz="2600" b="1" dirty="0" smtClean="0">
                <a:solidFill>
                  <a:srgbClr val="FF0000"/>
                </a:solidFill>
              </a:rPr>
              <a:t>（２）発話が焦点を持つとはどういうことか？</a:t>
            </a:r>
            <a:endParaRPr lang="en-US" altLang="ja-JP" sz="2600" b="1" dirty="0" smtClean="0">
              <a:solidFill>
                <a:srgbClr val="FF0000"/>
              </a:solidFill>
            </a:endParaRPr>
          </a:p>
          <a:p>
            <a:r>
              <a:rPr lang="ja-JP" altLang="en-US" sz="2600" b="1" dirty="0" smtClean="0">
                <a:solidFill>
                  <a:srgbClr val="FF0000"/>
                </a:solidFill>
              </a:rPr>
              <a:t>（ａ）</a:t>
            </a:r>
            <a:r>
              <a:rPr lang="ja-JP" altLang="ja-JP" sz="2600" b="1" dirty="0">
                <a:solidFill>
                  <a:srgbClr val="FF0000"/>
                </a:solidFill>
              </a:rPr>
              <a:t>　焦点の変化は</a:t>
            </a:r>
            <a:r>
              <a:rPr lang="ja-JP" altLang="ja-JP" sz="2600" b="1" dirty="0" smtClean="0">
                <a:solidFill>
                  <a:srgbClr val="FF0000"/>
                </a:solidFill>
              </a:rPr>
              <a:t>命題</a:t>
            </a:r>
            <a:r>
              <a:rPr lang="ja-JP" altLang="en-US" sz="2600" b="1" dirty="0" smtClean="0">
                <a:solidFill>
                  <a:srgbClr val="FF0000"/>
                </a:solidFill>
              </a:rPr>
              <a:t>の真理条件</a:t>
            </a:r>
            <a:r>
              <a:rPr lang="ja-JP" altLang="ja-JP" sz="2600" b="1" dirty="0" smtClean="0">
                <a:solidFill>
                  <a:srgbClr val="FF0000"/>
                </a:solidFill>
              </a:rPr>
              <a:t>を変えない</a:t>
            </a:r>
            <a:r>
              <a:rPr lang="ja-JP" altLang="en-US" sz="2600" b="1" dirty="0" smtClean="0">
                <a:solidFill>
                  <a:srgbClr val="FF0000"/>
                </a:solidFill>
              </a:rPr>
              <a:t>が、何かを変える</a:t>
            </a:r>
            <a:endParaRPr lang="ja-JP" altLang="ja-JP" sz="2600" b="1" dirty="0">
              <a:solidFill>
                <a:srgbClr val="FF0000"/>
              </a:solidFill>
            </a:endParaRPr>
          </a:p>
          <a:p>
            <a:r>
              <a:rPr lang="ja-JP" altLang="en-US" sz="2600" b="1" dirty="0" smtClean="0"/>
              <a:t>まず</a:t>
            </a:r>
            <a:r>
              <a:rPr lang="ja-JP" altLang="ja-JP" sz="2600" b="1" dirty="0" smtClean="0"/>
              <a:t>、</a:t>
            </a:r>
            <a:r>
              <a:rPr lang="ja-JP" altLang="ja-JP" sz="2600" b="1" dirty="0"/>
              <a:t>焦点位置の異なる発話は、同じ「意味」であると考えるフレーゲの立場を</a:t>
            </a:r>
            <a:r>
              <a:rPr lang="ja-JP" altLang="ja-JP" sz="2600" b="1" dirty="0" smtClean="0"/>
              <a:t>確認</a:t>
            </a:r>
            <a:r>
              <a:rPr lang="ja-JP" altLang="en-US" sz="2600" b="1" dirty="0" smtClean="0"/>
              <a:t>しよう。</a:t>
            </a:r>
            <a:endParaRPr lang="en-US" altLang="ja-JP" sz="2600" b="1" dirty="0" smtClean="0"/>
          </a:p>
          <a:p>
            <a:r>
              <a:rPr lang="ja-JP" altLang="ja-JP" sz="2600" b="1" dirty="0" smtClean="0"/>
              <a:t>例えば</a:t>
            </a:r>
            <a:r>
              <a:rPr lang="ja-JP" altLang="ja-JP" sz="2600" b="1" dirty="0"/>
              <a:t>、　「彼女は、本を、買いました」は、次の</a:t>
            </a:r>
            <a:r>
              <a:rPr lang="en-US" altLang="ja-JP" sz="2600" b="1" dirty="0"/>
              <a:t>3</a:t>
            </a:r>
            <a:r>
              <a:rPr lang="ja-JP" altLang="ja-JP" sz="2600" b="1" dirty="0"/>
              <a:t>通りの焦点を持つ。</a:t>
            </a:r>
          </a:p>
          <a:p>
            <a:r>
              <a:rPr lang="en-US" altLang="ja-JP" sz="2600" b="1" dirty="0"/>
              <a:t> </a:t>
            </a:r>
            <a:endParaRPr lang="ja-JP" altLang="ja-JP" sz="2600" b="1" dirty="0"/>
          </a:p>
          <a:p>
            <a:r>
              <a:rPr lang="ja-JP" altLang="ja-JP" sz="2600" b="1" dirty="0"/>
              <a:t>　　　　「</a:t>
            </a:r>
            <a:r>
              <a:rPr lang="en-US" altLang="ja-JP" sz="2600" b="1" dirty="0"/>
              <a:t>[</a:t>
            </a:r>
            <a:r>
              <a:rPr lang="ja-JP" altLang="ja-JP" sz="2600" b="1" dirty="0"/>
              <a:t>彼女が</a:t>
            </a:r>
            <a:r>
              <a:rPr lang="en-US" altLang="ja-JP" sz="2600" b="1" dirty="0"/>
              <a:t>]</a:t>
            </a:r>
            <a:r>
              <a:rPr lang="en-US" altLang="ja-JP" sz="2600" b="1" baseline="-25000" dirty="0"/>
              <a:t>F</a:t>
            </a:r>
            <a:r>
              <a:rPr lang="ja-JP" altLang="ja-JP" sz="2600" b="1" dirty="0" err="1"/>
              <a:t>、</a:t>
            </a:r>
            <a:r>
              <a:rPr lang="ja-JP" altLang="ja-JP" sz="2600" b="1" dirty="0"/>
              <a:t>本を、買いました」</a:t>
            </a:r>
          </a:p>
          <a:p>
            <a:r>
              <a:rPr lang="ja-JP" altLang="ja-JP" sz="2600" b="1" dirty="0"/>
              <a:t>　　　　「彼女は、</a:t>
            </a:r>
            <a:r>
              <a:rPr lang="en-US" altLang="ja-JP" sz="2600" b="1" dirty="0"/>
              <a:t>[</a:t>
            </a:r>
            <a:r>
              <a:rPr lang="ja-JP" altLang="ja-JP" sz="2600" b="1" dirty="0"/>
              <a:t>本を</a:t>
            </a:r>
            <a:r>
              <a:rPr lang="en-US" altLang="ja-JP" sz="2600" b="1" dirty="0"/>
              <a:t>]</a:t>
            </a:r>
            <a:r>
              <a:rPr lang="en-US" altLang="ja-JP" sz="2600" b="1" baseline="-25000" dirty="0"/>
              <a:t>F</a:t>
            </a:r>
            <a:r>
              <a:rPr lang="ja-JP" altLang="ja-JP" sz="2600" b="1" dirty="0" err="1"/>
              <a:t>、</a:t>
            </a:r>
            <a:r>
              <a:rPr lang="ja-JP" altLang="ja-JP" sz="2600" b="1" dirty="0"/>
              <a:t>買いました」</a:t>
            </a:r>
          </a:p>
          <a:p>
            <a:r>
              <a:rPr lang="ja-JP" altLang="ja-JP" sz="2600" b="1" dirty="0"/>
              <a:t>　　　　「彼女は、本を、</a:t>
            </a:r>
            <a:r>
              <a:rPr lang="en-US" altLang="ja-JP" sz="2600" b="1" dirty="0"/>
              <a:t>[</a:t>
            </a:r>
            <a:r>
              <a:rPr lang="ja-JP" altLang="ja-JP" sz="2600" b="1" dirty="0"/>
              <a:t>買いました</a:t>
            </a:r>
            <a:r>
              <a:rPr lang="en-US" altLang="ja-JP" sz="2600" b="1" dirty="0"/>
              <a:t>]</a:t>
            </a:r>
            <a:r>
              <a:rPr lang="en-US" altLang="ja-JP" sz="2600" b="1" baseline="-25000" dirty="0"/>
              <a:t>F</a:t>
            </a:r>
            <a:r>
              <a:rPr lang="ja-JP" altLang="ja-JP" sz="2600" b="1" dirty="0"/>
              <a:t>」</a:t>
            </a:r>
          </a:p>
          <a:p>
            <a:r>
              <a:rPr lang="en-US" altLang="ja-JP" sz="2600" b="1" dirty="0"/>
              <a:t> </a:t>
            </a:r>
            <a:endParaRPr lang="ja-JP" altLang="ja-JP" sz="2600" b="1" dirty="0"/>
          </a:p>
          <a:p>
            <a:r>
              <a:rPr lang="ja-JP" altLang="ja-JP" sz="2600" b="1" dirty="0"/>
              <a:t>これらをそれぞれ次の同一性文に書き換えることができる。</a:t>
            </a:r>
          </a:p>
          <a:p>
            <a:r>
              <a:rPr lang="en-US" altLang="ja-JP" sz="2600" b="1" dirty="0"/>
              <a:t> </a:t>
            </a:r>
            <a:endParaRPr lang="ja-JP" altLang="ja-JP" sz="2600" b="1" dirty="0"/>
          </a:p>
          <a:p>
            <a:r>
              <a:rPr lang="ja-JP" altLang="ja-JP" sz="2600" b="1" dirty="0"/>
              <a:t>　　　　「本を買った人＝彼女」</a:t>
            </a:r>
          </a:p>
          <a:p>
            <a:r>
              <a:rPr lang="ja-JP" altLang="ja-JP" sz="2600" b="1" dirty="0"/>
              <a:t>　　　　「彼女が買ったもの＝本」</a:t>
            </a:r>
          </a:p>
          <a:p>
            <a:r>
              <a:rPr lang="ja-JP" altLang="ja-JP" sz="2600" b="1" dirty="0"/>
              <a:t>　　　　「彼女が本について行ったこと＝買うこと」</a:t>
            </a:r>
          </a:p>
          <a:p>
            <a:r>
              <a:rPr lang="en-US" altLang="ja-JP" sz="2600" b="1" dirty="0"/>
              <a:t> </a:t>
            </a:r>
            <a:endParaRPr lang="ja-JP" altLang="ja-JP" sz="2600" b="1" dirty="0"/>
          </a:p>
          <a:p>
            <a:r>
              <a:rPr lang="ja-JP" altLang="ja-JP" sz="2600" b="1" dirty="0"/>
              <a:t>これらの同一性</a:t>
            </a:r>
            <a:r>
              <a:rPr lang="ja-JP" altLang="ja-JP" sz="2600" b="1" dirty="0" smtClean="0"/>
              <a:t>文</a:t>
            </a:r>
            <a:r>
              <a:rPr lang="ja-JP" altLang="en-US" sz="2600" b="1" dirty="0" smtClean="0"/>
              <a:t>の真理値は、</a:t>
            </a:r>
            <a:r>
              <a:rPr lang="ja-JP" altLang="ja-JP" sz="2600" b="1" dirty="0" smtClean="0"/>
              <a:t>元</a:t>
            </a:r>
            <a:r>
              <a:rPr lang="ja-JP" altLang="ja-JP" sz="2600" b="1" dirty="0"/>
              <a:t>の</a:t>
            </a:r>
            <a:r>
              <a:rPr lang="ja-JP" altLang="ja-JP" sz="2600" b="1" dirty="0" smtClean="0"/>
              <a:t>文</a:t>
            </a:r>
            <a:r>
              <a:rPr lang="ja-JP" altLang="en-US" sz="2600" b="1" dirty="0" smtClean="0"/>
              <a:t>の真理と同じである。つまり、</a:t>
            </a:r>
            <a:r>
              <a:rPr lang="ja-JP" altLang="ja-JP" sz="2600" b="1" dirty="0" smtClean="0"/>
              <a:t>元</a:t>
            </a:r>
            <a:r>
              <a:rPr lang="ja-JP" altLang="ja-JP" sz="2600" b="1" dirty="0"/>
              <a:t>の文への書き換えを介して、真理条件を同一に保ったまま、互いに別の同一性文に書き換えることが</a:t>
            </a:r>
            <a:r>
              <a:rPr lang="ja-JP" altLang="ja-JP" sz="2600" b="1" dirty="0" smtClean="0"/>
              <a:t>できる。</a:t>
            </a:r>
            <a:endParaRPr lang="en-US" altLang="ja-JP" sz="2600" b="1" dirty="0" smtClean="0"/>
          </a:p>
          <a:p>
            <a:r>
              <a:rPr lang="ja-JP" altLang="en-US" sz="2600" b="1" dirty="0"/>
              <a:t>　</a:t>
            </a:r>
            <a:r>
              <a:rPr lang="ja-JP" altLang="ja-JP" sz="2600" b="1" dirty="0" smtClean="0"/>
              <a:t>したがって</a:t>
            </a:r>
            <a:r>
              <a:rPr lang="ja-JP" altLang="ja-JP" sz="2600" b="1" dirty="0"/>
              <a:t>、もし真理条件が発話の意味であるとすると、焦点の違いは発話の意味の違いではない。</a:t>
            </a:r>
          </a:p>
          <a:p>
            <a:endParaRPr kumimoji="1" lang="ja-JP" altLang="en-US" b="1"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ja-JP" altLang="ja-JP" dirty="0" smtClean="0">
                <a:solidFill>
                  <a:srgbClr val="FF0000"/>
                </a:solidFill>
              </a:rPr>
              <a:t>フレーゲ</a:t>
            </a:r>
            <a:r>
              <a:rPr lang="ja-JP" altLang="en-US" dirty="0" smtClean="0">
                <a:solidFill>
                  <a:srgbClr val="FF0000"/>
                </a:solidFill>
              </a:rPr>
              <a:t>は次のようにいう。</a:t>
            </a:r>
            <a:endParaRPr lang="en-US" altLang="ja-JP" dirty="0" smtClean="0">
              <a:solidFill>
                <a:srgbClr val="FF0000"/>
              </a:solidFill>
            </a:endParaRPr>
          </a:p>
          <a:p>
            <a:r>
              <a:rPr lang="ja-JP" altLang="ja-JP" dirty="0" smtClean="0"/>
              <a:t>「</a:t>
            </a:r>
            <a:r>
              <a:rPr lang="ja-JP" altLang="ja-JP" dirty="0"/>
              <a:t>言語は、時には思想のこの部分を、時にはあの部分を主語として出現させる手段を持つ。最もよく知られたものの一つは、</a:t>
            </a:r>
            <a:r>
              <a:rPr lang="ja-JP" altLang="ja-JP" dirty="0">
                <a:solidFill>
                  <a:schemeClr val="tx2"/>
                </a:solidFill>
              </a:rPr>
              <a:t>能動態と受動態の区別</a:t>
            </a:r>
            <a:r>
              <a:rPr lang="ja-JP" altLang="ja-JP" dirty="0"/>
              <a:t>である。それ故同一の思想が、ある一つの分析によれば</a:t>
            </a:r>
            <a:r>
              <a:rPr lang="ja-JP" altLang="ja-JP" dirty="0">
                <a:solidFill>
                  <a:schemeClr val="tx2"/>
                </a:solidFill>
              </a:rPr>
              <a:t>単称的</a:t>
            </a:r>
            <a:r>
              <a:rPr lang="en-US" altLang="ja-JP" dirty="0">
                <a:solidFill>
                  <a:schemeClr val="tx2"/>
                </a:solidFill>
              </a:rPr>
              <a:t>[</a:t>
            </a:r>
            <a:r>
              <a:rPr lang="ja-JP" altLang="ja-JP" dirty="0">
                <a:solidFill>
                  <a:schemeClr val="tx2"/>
                </a:solidFill>
              </a:rPr>
              <a:t>思想</a:t>
            </a:r>
            <a:r>
              <a:rPr lang="en-US" altLang="ja-JP" dirty="0">
                <a:solidFill>
                  <a:schemeClr val="tx2"/>
                </a:solidFill>
              </a:rPr>
              <a:t>]</a:t>
            </a:r>
            <a:r>
              <a:rPr lang="ja-JP" altLang="ja-JP" dirty="0">
                <a:solidFill>
                  <a:schemeClr val="tx2"/>
                </a:solidFill>
              </a:rPr>
              <a:t>として</a:t>
            </a:r>
            <a:r>
              <a:rPr lang="ja-JP" altLang="ja-JP" dirty="0"/>
              <a:t>、別の分析によれば</a:t>
            </a:r>
            <a:r>
              <a:rPr lang="ja-JP" altLang="ja-JP" dirty="0">
                <a:solidFill>
                  <a:schemeClr val="tx2"/>
                </a:solidFill>
              </a:rPr>
              <a:t>特称的</a:t>
            </a:r>
            <a:r>
              <a:rPr lang="ja-JP" altLang="ja-JP" dirty="0"/>
              <a:t>、第三の分析によれば</a:t>
            </a:r>
            <a:r>
              <a:rPr lang="ja-JP" altLang="ja-JP" dirty="0">
                <a:solidFill>
                  <a:schemeClr val="tx2"/>
                </a:solidFill>
              </a:rPr>
              <a:t>全称的</a:t>
            </a:r>
            <a:r>
              <a:rPr lang="en-US" altLang="ja-JP" dirty="0">
                <a:solidFill>
                  <a:schemeClr val="tx2"/>
                </a:solidFill>
              </a:rPr>
              <a:t>[</a:t>
            </a:r>
            <a:r>
              <a:rPr lang="ja-JP" altLang="ja-JP" dirty="0">
                <a:solidFill>
                  <a:schemeClr val="tx2"/>
                </a:solidFill>
              </a:rPr>
              <a:t>思想</a:t>
            </a:r>
            <a:r>
              <a:rPr lang="en-US" altLang="ja-JP" dirty="0">
                <a:solidFill>
                  <a:schemeClr val="tx2"/>
                </a:solidFill>
              </a:rPr>
              <a:t>]</a:t>
            </a:r>
            <a:r>
              <a:rPr lang="ja-JP" altLang="ja-JP" dirty="0">
                <a:solidFill>
                  <a:schemeClr val="tx2"/>
                </a:solidFill>
              </a:rPr>
              <a:t>として</a:t>
            </a:r>
            <a:r>
              <a:rPr lang="ja-JP" altLang="ja-JP" dirty="0"/>
              <a:t>現れることも不可能ではない。したがって、同一の命題が、</a:t>
            </a:r>
            <a:r>
              <a:rPr lang="ja-JP" altLang="ja-JP" dirty="0">
                <a:solidFill>
                  <a:schemeClr val="tx2"/>
                </a:solidFill>
              </a:rPr>
              <a:t>概念についての言明</a:t>
            </a:r>
            <a:r>
              <a:rPr lang="ja-JP" altLang="ja-JP" dirty="0"/>
              <a:t>としても、また</a:t>
            </a:r>
            <a:r>
              <a:rPr lang="ja-JP" altLang="ja-JP" dirty="0">
                <a:solidFill>
                  <a:schemeClr val="tx2"/>
                </a:solidFill>
              </a:rPr>
              <a:t>対象についての言明</a:t>
            </a:r>
            <a:r>
              <a:rPr lang="ja-JP" altLang="ja-JP" dirty="0"/>
              <a:t>としても把握されうるということも、驚くには当たらない。」（論文「概念と対象について」</a:t>
            </a:r>
            <a:r>
              <a:rPr lang="en-US" altLang="ja-JP" dirty="0" err="1"/>
              <a:t>Frege</a:t>
            </a:r>
            <a:r>
              <a:rPr lang="en-US" altLang="ja-JP" dirty="0"/>
              <a:t> 1892a, </a:t>
            </a:r>
            <a:r>
              <a:rPr lang="ja-JP" altLang="ja-JP" dirty="0"/>
              <a:t>訳　</a:t>
            </a:r>
            <a:r>
              <a:rPr lang="en-US" altLang="ja-JP" dirty="0"/>
              <a:t>p.58</a:t>
            </a:r>
            <a:r>
              <a:rPr lang="ja-JP" altLang="ja-JP" dirty="0"/>
              <a:t>）</a:t>
            </a:r>
          </a:p>
          <a:p>
            <a:r>
              <a:rPr lang="en-US" altLang="ja-JP" dirty="0"/>
              <a:t> </a:t>
            </a:r>
            <a:endParaRPr lang="ja-JP" altLang="ja-JP" dirty="0"/>
          </a:p>
          <a:p>
            <a:endParaRPr lang="en-US" altLang="ja-JP" dirty="0"/>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70000" lnSpcReduction="20000"/>
          </a:bodyPr>
          <a:lstStyle/>
          <a:p>
            <a:r>
              <a:rPr lang="en-US" altLang="ja-JP" dirty="0"/>
              <a:t> </a:t>
            </a:r>
            <a:endParaRPr lang="ja-JP" altLang="ja-JP" dirty="0"/>
          </a:p>
          <a:p>
            <a:r>
              <a:rPr lang="ja-JP" altLang="en-US" sz="2600" b="1" dirty="0" smtClean="0">
                <a:solidFill>
                  <a:srgbClr val="FF0000"/>
                </a:solidFill>
              </a:rPr>
              <a:t>（ｂ）</a:t>
            </a:r>
            <a:r>
              <a:rPr lang="ja-JP" altLang="ja-JP" sz="2600" b="1" dirty="0">
                <a:solidFill>
                  <a:srgbClr val="FF0000"/>
                </a:solidFill>
              </a:rPr>
              <a:t>　焦点の異なる発話の上流推論は異なる</a:t>
            </a:r>
          </a:p>
          <a:p>
            <a:r>
              <a:rPr lang="ja-JP" altLang="ja-JP" sz="2600" b="1" dirty="0" smtClean="0"/>
              <a:t>例えば</a:t>
            </a:r>
            <a:r>
              <a:rPr lang="ja-JP" altLang="ja-JP" sz="2600" b="1" dirty="0"/>
              <a:t>「彼は、憲法９条を変えたい」という文は</a:t>
            </a:r>
            <a:r>
              <a:rPr lang="ja-JP" altLang="ja-JP" sz="2600" b="1" dirty="0" smtClean="0"/>
              <a:t>、</a:t>
            </a:r>
            <a:r>
              <a:rPr lang="ja-JP" altLang="en-US" sz="2600" b="1" dirty="0" smtClean="0"/>
              <a:t>二つ</a:t>
            </a:r>
            <a:r>
              <a:rPr lang="ja-JP" altLang="ja-JP" sz="2600" b="1" dirty="0" smtClean="0"/>
              <a:t>焦点</a:t>
            </a:r>
            <a:r>
              <a:rPr lang="ja-JP" altLang="ja-JP" sz="2600" b="1" dirty="0"/>
              <a:t>位置を取りうる。</a:t>
            </a:r>
          </a:p>
          <a:p>
            <a:r>
              <a:rPr lang="en-US" altLang="ja-JP" sz="2600" b="1" dirty="0"/>
              <a:t> </a:t>
            </a:r>
            <a:endParaRPr lang="ja-JP" altLang="ja-JP" sz="2600" b="1" dirty="0"/>
          </a:p>
          <a:p>
            <a:r>
              <a:rPr lang="ja-JP" altLang="en-US" sz="2600" b="1" dirty="0" smtClean="0"/>
              <a:t>　　</a:t>
            </a:r>
            <a:r>
              <a:rPr lang="ja-JP" altLang="ja-JP" sz="2600" b="1" dirty="0" smtClean="0"/>
              <a:t>「</a:t>
            </a:r>
            <a:r>
              <a:rPr lang="ja-JP" altLang="ja-JP" sz="2600" b="1" dirty="0"/>
              <a:t>［彼は］</a:t>
            </a:r>
            <a:r>
              <a:rPr lang="en-US" altLang="ja-JP" sz="2600" b="1" baseline="-25000" dirty="0"/>
              <a:t>F</a:t>
            </a:r>
            <a:r>
              <a:rPr lang="ja-JP" altLang="ja-JP" sz="2600" b="1" dirty="0"/>
              <a:t>は憲法９条を変えたい」</a:t>
            </a:r>
          </a:p>
          <a:p>
            <a:r>
              <a:rPr lang="ja-JP" altLang="en-US" sz="2600" b="1" dirty="0" smtClean="0"/>
              <a:t>　　</a:t>
            </a:r>
            <a:r>
              <a:rPr lang="ja-JP" altLang="ja-JP" sz="2600" b="1" dirty="0" smtClean="0"/>
              <a:t>「</a:t>
            </a:r>
            <a:r>
              <a:rPr lang="ja-JP" altLang="ja-JP" sz="2600" b="1" dirty="0"/>
              <a:t>彼は［憲法９条を］</a:t>
            </a:r>
            <a:r>
              <a:rPr lang="en-US" altLang="ja-JP" sz="2600" b="1" baseline="-25000" dirty="0"/>
              <a:t>F</a:t>
            </a:r>
            <a:r>
              <a:rPr lang="ja-JP" altLang="ja-JP" sz="2600" b="1" dirty="0"/>
              <a:t>変えたい」</a:t>
            </a:r>
          </a:p>
          <a:p>
            <a:r>
              <a:rPr lang="en-US" altLang="ja-JP" sz="2600" b="1" dirty="0"/>
              <a:t> </a:t>
            </a:r>
            <a:endParaRPr lang="ja-JP" altLang="ja-JP" sz="2600" b="1" dirty="0"/>
          </a:p>
          <a:p>
            <a:r>
              <a:rPr lang="ja-JP" altLang="ja-JP" sz="2600" b="1" dirty="0"/>
              <a:t>この発話の説明を求める「なぜ」の問いもまた次</a:t>
            </a:r>
            <a:r>
              <a:rPr lang="ja-JP" altLang="ja-JP" sz="2600" b="1" dirty="0" smtClean="0"/>
              <a:t>の</a:t>
            </a:r>
            <a:r>
              <a:rPr lang="ja-JP" altLang="en-US" sz="2600" b="1" dirty="0" smtClean="0"/>
              <a:t>二つ</a:t>
            </a:r>
            <a:r>
              <a:rPr lang="ja-JP" altLang="ja-JP" sz="2600" b="1" dirty="0" smtClean="0"/>
              <a:t>焦点</a:t>
            </a:r>
            <a:r>
              <a:rPr lang="ja-JP" altLang="ja-JP" sz="2600" b="1" dirty="0"/>
              <a:t>の区別を持つだろう</a:t>
            </a:r>
            <a:r>
              <a:rPr lang="ja-JP" altLang="ja-JP" sz="2600" b="1" dirty="0" smtClean="0"/>
              <a:t>。</a:t>
            </a:r>
            <a:endParaRPr lang="ja-JP" altLang="ja-JP" sz="2600" b="1" dirty="0"/>
          </a:p>
          <a:p>
            <a:r>
              <a:rPr lang="en-US" altLang="ja-JP" sz="2600" b="1" dirty="0"/>
              <a:t> </a:t>
            </a:r>
            <a:endParaRPr lang="ja-JP" altLang="ja-JP" sz="2600" b="1" dirty="0"/>
          </a:p>
          <a:p>
            <a:r>
              <a:rPr lang="ja-JP" altLang="en-US" sz="2600" b="1" dirty="0" smtClean="0"/>
              <a:t>　　</a:t>
            </a:r>
            <a:r>
              <a:rPr lang="ja-JP" altLang="ja-JP" sz="2600" b="1" dirty="0" smtClean="0"/>
              <a:t>「</a:t>
            </a:r>
            <a:r>
              <a:rPr lang="ja-JP" altLang="ja-JP" sz="2600" b="1" dirty="0"/>
              <a:t>なぜ、［彼は］</a:t>
            </a:r>
            <a:r>
              <a:rPr lang="en-US" altLang="ja-JP" sz="2600" b="1" baseline="-25000" dirty="0"/>
              <a:t>F</a:t>
            </a:r>
            <a:r>
              <a:rPr lang="ja-JP" altLang="ja-JP" sz="2600" b="1" dirty="0"/>
              <a:t>は憲法９条を変えたいのですか？」</a:t>
            </a:r>
          </a:p>
          <a:p>
            <a:r>
              <a:rPr lang="ja-JP" altLang="en-US" sz="2600" b="1" dirty="0" smtClean="0"/>
              <a:t>　　</a:t>
            </a:r>
            <a:r>
              <a:rPr lang="ja-JP" altLang="ja-JP" sz="2600" b="1" dirty="0" smtClean="0"/>
              <a:t>「</a:t>
            </a:r>
            <a:r>
              <a:rPr lang="ja-JP" altLang="ja-JP" sz="2600" b="1" dirty="0"/>
              <a:t>なぜ、彼は［憲法９条を］</a:t>
            </a:r>
            <a:r>
              <a:rPr lang="en-US" altLang="ja-JP" sz="2600" b="1" baseline="-25000" dirty="0"/>
              <a:t>F</a:t>
            </a:r>
            <a:r>
              <a:rPr lang="ja-JP" altLang="ja-JP" sz="2600" b="1" dirty="0"/>
              <a:t>変えたいのですか？」</a:t>
            </a:r>
          </a:p>
          <a:p>
            <a:r>
              <a:rPr lang="ja-JP" altLang="en-US" sz="2600" b="1" dirty="0" smtClean="0"/>
              <a:t>　</a:t>
            </a:r>
            <a:r>
              <a:rPr lang="en-US" altLang="ja-JP" sz="2600" b="1" dirty="0"/>
              <a:t> </a:t>
            </a:r>
            <a:endParaRPr lang="ja-JP" altLang="ja-JP" sz="2600" b="1" dirty="0"/>
          </a:p>
          <a:p>
            <a:r>
              <a:rPr lang="ja-JP" altLang="ja-JP" sz="2600" b="1" dirty="0"/>
              <a:t>これらの発話の答えは、異なるものになるだろう。例えば</a:t>
            </a:r>
            <a:r>
              <a:rPr lang="ja-JP" altLang="ja-JP" sz="2600" b="1" dirty="0" smtClean="0"/>
              <a:t>、</a:t>
            </a:r>
            <a:endParaRPr lang="ja-JP" altLang="ja-JP" sz="2600" b="1" dirty="0"/>
          </a:p>
          <a:p>
            <a:r>
              <a:rPr lang="en-US" altLang="ja-JP" sz="2600" b="1" dirty="0"/>
              <a:t> </a:t>
            </a:r>
            <a:endParaRPr lang="ja-JP" altLang="ja-JP" sz="2600" b="1" dirty="0"/>
          </a:p>
          <a:p>
            <a:r>
              <a:rPr lang="ja-JP" altLang="ja-JP" sz="2600" b="1" dirty="0"/>
              <a:t>　　「タカ派が彼の支持母体なので、［彼は］</a:t>
            </a:r>
            <a:r>
              <a:rPr lang="en-US" altLang="ja-JP" sz="2600" b="1" baseline="-25000" dirty="0"/>
              <a:t>F</a:t>
            </a:r>
            <a:r>
              <a:rPr lang="ja-JP" altLang="ja-JP" sz="2600" b="1" dirty="0"/>
              <a:t>は憲法９条を変えたいのです」</a:t>
            </a:r>
          </a:p>
          <a:p>
            <a:r>
              <a:rPr lang="ja-JP" altLang="ja-JP" sz="2600" b="1" dirty="0"/>
              <a:t>　　「憲法９条と自衛隊の存在は矛盾するので、彼は［憲法９条を］</a:t>
            </a:r>
            <a:r>
              <a:rPr lang="en-US" altLang="ja-JP" sz="2600" b="1" baseline="-25000" dirty="0"/>
              <a:t>F</a:t>
            </a:r>
            <a:r>
              <a:rPr lang="ja-JP" altLang="ja-JP" sz="2600" b="1" dirty="0"/>
              <a:t>変えたいのです」</a:t>
            </a:r>
          </a:p>
          <a:p>
            <a:r>
              <a:rPr lang="en-US" altLang="ja-JP" sz="2600" b="1" dirty="0"/>
              <a:t> </a:t>
            </a:r>
            <a:endParaRPr lang="ja-JP" altLang="ja-JP" sz="2600" b="1" dirty="0"/>
          </a:p>
          <a:p>
            <a:r>
              <a:rPr lang="ja-JP" altLang="ja-JP" sz="2600" b="1" dirty="0" smtClean="0"/>
              <a:t>この</a:t>
            </a:r>
            <a:r>
              <a:rPr lang="ja-JP" altLang="ja-JP" sz="2600" b="1" dirty="0"/>
              <a:t>例に示されるように、</a:t>
            </a:r>
            <a:r>
              <a:rPr lang="ja-JP" altLang="ja-JP" sz="2600" b="1" dirty="0">
                <a:solidFill>
                  <a:schemeClr val="tx2"/>
                </a:solidFill>
              </a:rPr>
              <a:t>説明されるべき発話の焦点が異なるならば、その上流推論は異なる。</a:t>
            </a:r>
          </a:p>
          <a:p>
            <a:r>
              <a:rPr lang="ja-JP" altLang="ja-JP" sz="2600" b="1" dirty="0" smtClean="0"/>
              <a:t>従って</a:t>
            </a:r>
            <a:r>
              <a:rPr lang="ja-JP" altLang="ja-JP" sz="2600" b="1" dirty="0"/>
              <a:t>、発話の意味の理解が、</a:t>
            </a:r>
            <a:r>
              <a:rPr lang="ja-JP" altLang="ja-JP" sz="2600" b="1" dirty="0">
                <a:solidFill>
                  <a:schemeClr val="tx2"/>
                </a:solidFill>
              </a:rPr>
              <a:t>＜命題の意味の理解＋現実の上流推論の理解＞</a:t>
            </a:r>
            <a:r>
              <a:rPr lang="ja-JP" altLang="ja-JP" sz="2600" b="1" dirty="0"/>
              <a:t>であるのならば、焦点が異なるとき、命題の意味は同じでも、発話の意味は異なる</a:t>
            </a:r>
            <a:r>
              <a:rPr lang="ja-JP" altLang="ja-JP" sz="2600" b="1" dirty="0" smtClean="0"/>
              <a:t>。</a:t>
            </a:r>
            <a:endParaRPr kumimoji="1" lang="ja-JP" altLang="en-US" sz="2600"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70000" lnSpcReduction="20000"/>
          </a:bodyPr>
          <a:lstStyle/>
          <a:p>
            <a:r>
              <a:rPr lang="en-US" altLang="ja-JP" dirty="0"/>
              <a:t> </a:t>
            </a:r>
            <a:endParaRPr lang="ja-JP" altLang="ja-JP" dirty="0"/>
          </a:p>
          <a:p>
            <a:r>
              <a:rPr lang="ja-JP" altLang="en-US" b="1" dirty="0" smtClean="0">
                <a:solidFill>
                  <a:srgbClr val="FF0000"/>
                </a:solidFill>
              </a:rPr>
              <a:t>（ｃ）　</a:t>
            </a:r>
            <a:r>
              <a:rPr lang="ja-JP" altLang="ja-JP" b="1" dirty="0" smtClean="0">
                <a:solidFill>
                  <a:srgbClr val="FF0000"/>
                </a:solidFill>
              </a:rPr>
              <a:t>焦点</a:t>
            </a:r>
            <a:r>
              <a:rPr lang="ja-JP" altLang="ja-JP" b="1" dirty="0">
                <a:solidFill>
                  <a:srgbClr val="FF0000"/>
                </a:solidFill>
              </a:rPr>
              <a:t>の異なる発話の下流推論は異なる</a:t>
            </a:r>
          </a:p>
          <a:p>
            <a:r>
              <a:rPr lang="ja-JP" altLang="en-US" dirty="0"/>
              <a:t>　</a:t>
            </a:r>
            <a:r>
              <a:rPr lang="ja-JP" altLang="ja-JP" dirty="0" smtClean="0"/>
              <a:t>同じ</a:t>
            </a:r>
            <a:r>
              <a:rPr lang="ja-JP" altLang="ja-JP" dirty="0"/>
              <a:t>命題の主張が命題の真理性にコミットする点では同じであるにもかかわらず、異なる焦点位置にコミットするとき、主張は、真理性に加えて何にコミットしているのだろうか。</a:t>
            </a:r>
          </a:p>
          <a:p>
            <a:r>
              <a:rPr lang="ja-JP" altLang="ja-JP" dirty="0"/>
              <a:t>　上に見たように、</a:t>
            </a:r>
            <a:r>
              <a:rPr lang="ja-JP" altLang="ja-JP" dirty="0" smtClean="0"/>
              <a:t>同一</a:t>
            </a:r>
            <a:r>
              <a:rPr lang="ja-JP" altLang="en-US" dirty="0" smtClean="0"/>
              <a:t>の</a:t>
            </a:r>
            <a:r>
              <a:rPr lang="ja-JP" altLang="ja-JP" dirty="0" smtClean="0"/>
              <a:t>文</a:t>
            </a:r>
            <a:r>
              <a:rPr lang="ja-JP" altLang="ja-JP" dirty="0"/>
              <a:t>の発話でも焦点が</a:t>
            </a:r>
            <a:r>
              <a:rPr lang="ja-JP" altLang="ja-JP" dirty="0" smtClean="0"/>
              <a:t>異なる</a:t>
            </a:r>
            <a:r>
              <a:rPr lang="ja-JP" altLang="en-US" dirty="0" smtClean="0"/>
              <a:t>ときは、その</a:t>
            </a:r>
            <a:r>
              <a:rPr lang="ja-JP" altLang="ja-JP" dirty="0" smtClean="0"/>
              <a:t>相関</a:t>
            </a:r>
            <a:r>
              <a:rPr lang="ja-JP" altLang="ja-JP" dirty="0"/>
              <a:t>質問が</a:t>
            </a:r>
            <a:r>
              <a:rPr lang="ja-JP" altLang="ja-JP" dirty="0" smtClean="0"/>
              <a:t>違う。では、その</a:t>
            </a:r>
            <a:r>
              <a:rPr lang="ja-JP" altLang="ja-JP" dirty="0"/>
              <a:t>相関質問はどのようにして決まる</a:t>
            </a:r>
            <a:r>
              <a:rPr lang="ja-JP" altLang="ja-JP" dirty="0" smtClean="0"/>
              <a:t>の</a:t>
            </a:r>
            <a:r>
              <a:rPr lang="ja-JP" altLang="en-US" dirty="0" smtClean="0"/>
              <a:t>だろうか。それは、</a:t>
            </a:r>
            <a:r>
              <a:rPr lang="ja-JP" altLang="ja-JP" dirty="0" smtClean="0"/>
              <a:t>より</a:t>
            </a:r>
            <a:r>
              <a:rPr lang="ja-JP" altLang="ja-JP" dirty="0"/>
              <a:t>上位の相関質問によって決まるのである。ある発話ｐの相関質問が異なるとすれば、それはそれぞれの相関質問のより上位の問いが異なるからである</a:t>
            </a:r>
            <a:r>
              <a:rPr lang="ja-JP" altLang="ja-JP" dirty="0" smtClean="0"/>
              <a:t>。</a:t>
            </a:r>
            <a:endParaRPr lang="en-US" altLang="ja-JP" dirty="0" smtClean="0"/>
          </a:p>
          <a:p>
            <a:r>
              <a:rPr lang="ja-JP" altLang="en-US" dirty="0"/>
              <a:t>　</a:t>
            </a:r>
            <a:r>
              <a:rPr lang="ja-JP" altLang="en-US" dirty="0" smtClean="0"/>
              <a:t>　</a:t>
            </a:r>
            <a:r>
              <a:rPr lang="ja-JP" altLang="ja-JP" dirty="0" smtClean="0"/>
              <a:t>＜</a:t>
            </a:r>
            <a:r>
              <a:rPr lang="ja-JP" altLang="ja-JP" dirty="0"/>
              <a:t>Ｑ２→Ｑ１→Ａ１→Ａ２</a:t>
            </a:r>
            <a:r>
              <a:rPr lang="ja-JP" altLang="ja-JP" dirty="0" smtClean="0"/>
              <a:t>＞</a:t>
            </a:r>
            <a:endParaRPr lang="en-US" altLang="ja-JP" dirty="0" smtClean="0"/>
          </a:p>
          <a:p>
            <a:r>
              <a:rPr lang="ja-JP" altLang="ja-JP" dirty="0" smtClean="0"/>
              <a:t>と</a:t>
            </a:r>
            <a:r>
              <a:rPr lang="ja-JP" altLang="ja-JP" dirty="0"/>
              <a:t>いう二重問答関係が</a:t>
            </a:r>
            <a:r>
              <a:rPr lang="ja-JP" altLang="ja-JP" dirty="0" smtClean="0"/>
              <a:t>ある</a:t>
            </a:r>
            <a:r>
              <a:rPr lang="ja-JP" altLang="en-US" dirty="0" smtClean="0"/>
              <a:t>としよう。</a:t>
            </a:r>
            <a:r>
              <a:rPr lang="ja-JP" altLang="ja-JP" dirty="0" smtClean="0"/>
              <a:t>発話</a:t>
            </a:r>
            <a:r>
              <a:rPr lang="ja-JP" altLang="ja-JP" dirty="0"/>
              <a:t>Ａ１の焦点位置を決定するのは、相関質問である</a:t>
            </a:r>
            <a:r>
              <a:rPr lang="en-US" altLang="ja-JP" dirty="0"/>
              <a:t>Q1</a:t>
            </a:r>
            <a:r>
              <a:rPr lang="ja-JP" altLang="ja-JP" dirty="0"/>
              <a:t>である。</a:t>
            </a:r>
            <a:r>
              <a:rPr lang="en-US" altLang="ja-JP" dirty="0"/>
              <a:t>Q</a:t>
            </a:r>
            <a:r>
              <a:rPr lang="ja-JP" altLang="ja-JP" dirty="0"/>
              <a:t>１を設定したのは、</a:t>
            </a:r>
            <a:r>
              <a:rPr lang="en-US" altLang="ja-JP" dirty="0"/>
              <a:t>Q2</a:t>
            </a:r>
            <a:r>
              <a:rPr lang="ja-JP" altLang="ja-JP" dirty="0" err="1"/>
              <a:t>を解</a:t>
            </a:r>
            <a:r>
              <a:rPr lang="ja-JP" altLang="ja-JP" dirty="0"/>
              <a:t>決するためであった。したがって、</a:t>
            </a:r>
            <a:r>
              <a:rPr lang="en-US" altLang="ja-JP" dirty="0"/>
              <a:t>A</a:t>
            </a:r>
            <a:r>
              <a:rPr lang="ja-JP" altLang="ja-JP" dirty="0"/>
              <a:t>１の焦点位置は、</a:t>
            </a:r>
            <a:r>
              <a:rPr lang="en-US" altLang="ja-JP" dirty="0"/>
              <a:t>Q2</a:t>
            </a:r>
            <a:r>
              <a:rPr lang="ja-JP" altLang="ja-JP" dirty="0"/>
              <a:t>に答えようとして</a:t>
            </a:r>
            <a:r>
              <a:rPr lang="en-US" altLang="ja-JP" dirty="0"/>
              <a:t>Q1</a:t>
            </a:r>
            <a:r>
              <a:rPr lang="ja-JP" altLang="ja-JP" dirty="0"/>
              <a:t>を立てたものが、注目している点なのである。したがって、</a:t>
            </a:r>
            <a:r>
              <a:rPr lang="en-US" altLang="ja-JP" dirty="0"/>
              <a:t>A1</a:t>
            </a:r>
            <a:r>
              <a:rPr lang="ja-JP" altLang="ja-JP" dirty="0"/>
              <a:t>からの推論で</a:t>
            </a:r>
            <a:r>
              <a:rPr lang="en-US" altLang="ja-JP" dirty="0"/>
              <a:t>A2</a:t>
            </a:r>
            <a:r>
              <a:rPr lang="ja-JP" altLang="ja-JP" dirty="0"/>
              <a:t>にいたるとき、</a:t>
            </a:r>
            <a:r>
              <a:rPr lang="en-US" altLang="ja-JP" dirty="0"/>
              <a:t>A1</a:t>
            </a:r>
            <a:r>
              <a:rPr lang="ja-JP" altLang="ja-JP" dirty="0"/>
              <a:t>の焦点位置は、重要な働きをする</a:t>
            </a:r>
            <a:r>
              <a:rPr lang="ja-JP" altLang="ja-JP" dirty="0" smtClean="0"/>
              <a:t>。</a:t>
            </a:r>
            <a:endParaRPr lang="en-US" altLang="ja-JP" dirty="0" smtClean="0"/>
          </a:p>
          <a:p>
            <a:r>
              <a:rPr lang="ja-JP" altLang="en-US" dirty="0"/>
              <a:t>　</a:t>
            </a:r>
            <a:r>
              <a:rPr lang="ja-JP" altLang="en-US" dirty="0" smtClean="0"/>
              <a:t>Ａ１の下流問答推論は、Ｑ２、Ａ１、</a:t>
            </a:r>
            <a:r>
              <a:rPr lang="en-US" altLang="ja-JP" dirty="0" smtClean="0"/>
              <a:t>Γ</a:t>
            </a:r>
            <a:r>
              <a:rPr lang="ja-JP" altLang="en-US" dirty="0" smtClean="0"/>
              <a:t>┣Ａ２　となる。つまり、Ａ１の下流推論は、Ａ１が発話されたときに、すでに始まっている（完了はしていない）。Ａ１の理解のためには、現実の問答上流推論だけでなく、現実の下流推論も理解する必要がある。現実の発話の意味は、</a:t>
            </a:r>
            <a:r>
              <a:rPr lang="ja-JP" altLang="ja-JP" dirty="0" smtClean="0"/>
              <a:t>二重</a:t>
            </a:r>
            <a:r>
              <a:rPr lang="ja-JP" altLang="ja-JP" dirty="0"/>
              <a:t>の問答</a:t>
            </a:r>
            <a:r>
              <a:rPr lang="ja-JP" altLang="ja-JP" dirty="0" smtClean="0"/>
              <a:t>関係</a:t>
            </a:r>
            <a:r>
              <a:rPr lang="ja-JP" altLang="en-US" dirty="0" smtClean="0"/>
              <a:t>を考慮する</a:t>
            </a:r>
            <a:r>
              <a:rPr lang="ja-JP" altLang="ja-JP" dirty="0" smtClean="0"/>
              <a:t>必要</a:t>
            </a:r>
            <a:r>
              <a:rPr lang="ja-JP" altLang="ja-JP" dirty="0"/>
              <a:t>が</a:t>
            </a:r>
            <a:r>
              <a:rPr lang="ja-JP" altLang="ja-JP" dirty="0" smtClean="0"/>
              <a:t>ある。</a:t>
            </a:r>
            <a:endParaRPr lang="en-US" altLang="ja-JP" dirty="0" smtClean="0"/>
          </a:p>
          <a:p>
            <a:r>
              <a:rPr lang="ja-JP" altLang="en-US" dirty="0"/>
              <a:t>　</a:t>
            </a:r>
            <a:r>
              <a:rPr lang="ja-JP" altLang="ja-JP" dirty="0" smtClean="0"/>
              <a:t>この</a:t>
            </a:r>
            <a:r>
              <a:rPr lang="ja-JP" altLang="ja-JP" dirty="0"/>
              <a:t>よう</a:t>
            </a:r>
            <a:r>
              <a:rPr lang="ja-JP" altLang="ja-JP" dirty="0" smtClean="0"/>
              <a:t>に、</a:t>
            </a:r>
            <a:r>
              <a:rPr lang="ja-JP" altLang="ja-JP" dirty="0"/>
              <a:t>焦点位置は、発話の意味理解にとって中心的なものであり、焦点</a:t>
            </a:r>
            <a:r>
              <a:rPr lang="ja-JP" altLang="ja-JP" dirty="0" smtClean="0"/>
              <a:t>が</a:t>
            </a:r>
            <a:r>
              <a:rPr lang="ja-JP" altLang="en-US" dirty="0" smtClean="0"/>
              <a:t>ことなるとき、</a:t>
            </a:r>
            <a:r>
              <a:rPr lang="ja-JP" altLang="ja-JP" dirty="0" smtClean="0"/>
              <a:t>「</a:t>
            </a:r>
            <a:r>
              <a:rPr lang="ja-JP" altLang="ja-JP" dirty="0"/>
              <a:t>発話の意味」は異なる、と言ってよいだろう。</a:t>
            </a:r>
          </a:p>
          <a:p>
            <a:endParaRPr lang="en-US" altLang="ja-JP" dirty="0" smtClean="0"/>
          </a:p>
          <a:p>
            <a:r>
              <a:rPr lang="ja-JP" altLang="ja-JP" dirty="0"/>
              <a:t>　二重問答関係は、発話の意味の理解だけでなく、次に考察する「会話の含み」を理解する上でも必要なものである。</a:t>
            </a:r>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85000" lnSpcReduction="10000"/>
          </a:bodyPr>
          <a:lstStyle/>
          <a:p>
            <a:r>
              <a:rPr lang="en-US" altLang="ja-JP" dirty="0"/>
              <a:t> </a:t>
            </a:r>
            <a:endParaRPr lang="ja-JP" altLang="ja-JP" dirty="0"/>
          </a:p>
          <a:p>
            <a:r>
              <a:rPr lang="ja-JP" altLang="en-US" b="1" dirty="0" smtClean="0">
                <a:solidFill>
                  <a:srgbClr val="FF0000"/>
                </a:solidFill>
              </a:rPr>
              <a:t>（ｄ） </a:t>
            </a:r>
            <a:r>
              <a:rPr lang="ja-JP" altLang="ja-JP" b="1" dirty="0" smtClean="0">
                <a:solidFill>
                  <a:srgbClr val="FF0000"/>
                </a:solidFill>
              </a:rPr>
              <a:t>二重</a:t>
            </a:r>
            <a:r>
              <a:rPr lang="ja-JP" altLang="ja-JP" b="1" dirty="0">
                <a:solidFill>
                  <a:srgbClr val="FF0000"/>
                </a:solidFill>
              </a:rPr>
              <a:t>問答関係による発話の含みの「割り出し」</a:t>
            </a:r>
          </a:p>
          <a:p>
            <a:r>
              <a:rPr lang="ja-JP" altLang="ja-JP" b="1" dirty="0"/>
              <a:t>店長</a:t>
            </a:r>
            <a:r>
              <a:rPr lang="en-US" altLang="ja-JP" b="1" dirty="0"/>
              <a:t>X</a:t>
            </a:r>
            <a:r>
              <a:rPr lang="ja-JP" altLang="ja-JP" b="1" dirty="0"/>
              <a:t>と店員</a:t>
            </a:r>
            <a:r>
              <a:rPr lang="en-US" altLang="ja-JP" b="1" dirty="0"/>
              <a:t>Y</a:t>
            </a:r>
            <a:r>
              <a:rPr lang="ja-JP" altLang="ja-JP" b="1" dirty="0"/>
              <a:t>の次の会話があったとしよう。</a:t>
            </a:r>
          </a:p>
          <a:p>
            <a:r>
              <a:rPr lang="en-US" altLang="ja-JP" b="1" dirty="0"/>
              <a:t> </a:t>
            </a:r>
            <a:endParaRPr lang="ja-JP" altLang="ja-JP" b="1" dirty="0"/>
          </a:p>
          <a:p>
            <a:r>
              <a:rPr lang="en-US" altLang="ja-JP" b="1" dirty="0"/>
              <a:t>X</a:t>
            </a:r>
            <a:r>
              <a:rPr lang="ja-JP" altLang="ja-JP" b="1" dirty="0"/>
              <a:t>「そろそろ閉店の準備をしたほうがよいだろうか？」</a:t>
            </a:r>
          </a:p>
          <a:p>
            <a:r>
              <a:rPr lang="en-US" altLang="ja-JP" b="1" dirty="0"/>
              <a:t>Y</a:t>
            </a:r>
            <a:r>
              <a:rPr lang="ja-JP" altLang="ja-JP" b="1" dirty="0"/>
              <a:t>「もうすぐ５時です」</a:t>
            </a:r>
          </a:p>
          <a:p>
            <a:r>
              <a:rPr lang="ja-JP" altLang="ja-JP" b="1" dirty="0"/>
              <a:t>　</a:t>
            </a:r>
            <a:r>
              <a:rPr lang="ja-JP" altLang="ja-JP" b="1" dirty="0" smtClean="0"/>
              <a:t>（</a:t>
            </a:r>
            <a:r>
              <a:rPr lang="ja-JP" altLang="en-US" b="1" dirty="0"/>
              <a:t>会話の</a:t>
            </a:r>
            <a:r>
              <a:rPr lang="ja-JP" altLang="en-US" b="1" dirty="0" smtClean="0"/>
              <a:t>含み：</a:t>
            </a:r>
            <a:r>
              <a:rPr lang="ja-JP" altLang="ja-JP" b="1" dirty="0" smtClean="0"/>
              <a:t>そろそろ</a:t>
            </a:r>
            <a:r>
              <a:rPr lang="ja-JP" altLang="ja-JP" b="1" dirty="0"/>
              <a:t>閉店の準備をした方がよいでしょう</a:t>
            </a:r>
            <a:r>
              <a:rPr lang="ja-JP" altLang="ja-JP" b="1" dirty="0" smtClean="0"/>
              <a:t>）</a:t>
            </a:r>
            <a:endParaRPr lang="en-US" altLang="ja-JP" b="1" dirty="0" smtClean="0"/>
          </a:p>
          <a:p>
            <a:r>
              <a:rPr lang="en-US" altLang="ja-JP" b="1" dirty="0"/>
              <a:t> </a:t>
            </a:r>
            <a:endParaRPr lang="ja-JP" altLang="ja-JP" b="1" dirty="0"/>
          </a:p>
          <a:p>
            <a:r>
              <a:rPr lang="ja-JP" altLang="ja-JP" b="1" dirty="0"/>
              <a:t>この場合、</a:t>
            </a:r>
            <a:r>
              <a:rPr lang="en-US" altLang="ja-JP" b="1" dirty="0"/>
              <a:t>Y</a:t>
            </a:r>
            <a:r>
              <a:rPr lang="ja-JP" altLang="ja-JP" b="1" dirty="0"/>
              <a:t>の返答の含みは、次のような二重問答関係で説明できるだろう</a:t>
            </a:r>
            <a:r>
              <a:rPr lang="ja-JP" altLang="ja-JP" b="1" dirty="0" smtClean="0"/>
              <a:t>。</a:t>
            </a:r>
            <a:endParaRPr lang="en-US" altLang="ja-JP" b="1" dirty="0" smtClean="0"/>
          </a:p>
          <a:p>
            <a:r>
              <a:rPr lang="en-US" altLang="ja-JP" b="1" dirty="0"/>
              <a:t> </a:t>
            </a:r>
            <a:endParaRPr lang="ja-JP" altLang="ja-JP" b="1" dirty="0"/>
          </a:p>
          <a:p>
            <a:r>
              <a:rPr lang="en-US" altLang="ja-JP" b="1" dirty="0"/>
              <a:t>Q2</a:t>
            </a:r>
            <a:r>
              <a:rPr lang="ja-JP" altLang="ja-JP" b="1" dirty="0"/>
              <a:t>「そろそろ閉店の準備をしたほうがよいだろうか？」</a:t>
            </a:r>
          </a:p>
          <a:p>
            <a:r>
              <a:rPr lang="ja-JP" altLang="en-US" b="1" dirty="0" smtClean="0"/>
              <a:t>　</a:t>
            </a:r>
            <a:r>
              <a:rPr lang="ja-JP" altLang="ja-JP" b="1" dirty="0"/>
              <a:t>　　</a:t>
            </a:r>
            <a:r>
              <a:rPr lang="en-US" altLang="ja-JP" b="1" dirty="0"/>
              <a:t>Q1</a:t>
            </a:r>
            <a:r>
              <a:rPr lang="ja-JP" altLang="ja-JP" b="1" dirty="0"/>
              <a:t>（今何時だろうか？）</a:t>
            </a:r>
          </a:p>
          <a:p>
            <a:r>
              <a:rPr lang="ja-JP" altLang="ja-JP" b="1" dirty="0"/>
              <a:t>　　　Ａ</a:t>
            </a:r>
            <a:r>
              <a:rPr lang="en-US" altLang="ja-JP" b="1" dirty="0"/>
              <a:t>1</a:t>
            </a:r>
            <a:r>
              <a:rPr lang="ja-JP" altLang="ja-JP" b="1" dirty="0"/>
              <a:t>「もうすぐ５時です」</a:t>
            </a:r>
          </a:p>
          <a:p>
            <a:r>
              <a:rPr lang="ja-JP" altLang="ja-JP" b="1" dirty="0"/>
              <a:t>Ａ</a:t>
            </a:r>
            <a:r>
              <a:rPr lang="en-US" altLang="ja-JP" b="1" dirty="0"/>
              <a:t>2</a:t>
            </a:r>
            <a:r>
              <a:rPr lang="ja-JP" altLang="ja-JP" b="1" dirty="0"/>
              <a:t>（そろそろ閉店の準備をした方がよいでしょう）</a:t>
            </a:r>
          </a:p>
          <a:p>
            <a:r>
              <a:rPr lang="en-US" altLang="ja-JP" b="1" dirty="0"/>
              <a:t> </a:t>
            </a:r>
            <a:endParaRPr lang="ja-JP" altLang="ja-JP" b="1" dirty="0"/>
          </a:p>
          <a:p>
            <a:r>
              <a:rPr lang="ja-JP" altLang="ja-JP" b="1" dirty="0" smtClean="0"/>
              <a:t>この</a:t>
            </a:r>
            <a:r>
              <a:rPr lang="ja-JP" altLang="ja-JP" b="1" dirty="0"/>
              <a:t>ような二重問答関係を暗黙的に考えて、私たちは会話の含み</a:t>
            </a:r>
            <a:r>
              <a:rPr lang="ja-JP" altLang="ja-JP" b="1" dirty="0" smtClean="0"/>
              <a:t>を</a:t>
            </a:r>
            <a:r>
              <a:rPr lang="ja-JP" altLang="en-US" b="1" dirty="0" smtClean="0"/>
              <a:t>「</a:t>
            </a:r>
            <a:r>
              <a:rPr lang="ja-JP" altLang="ja-JP" b="1" dirty="0" smtClean="0"/>
              <a:t>割り出し</a:t>
            </a:r>
            <a:r>
              <a:rPr lang="ja-JP" altLang="en-US" b="1" dirty="0" smtClean="0"/>
              <a:t>」</a:t>
            </a:r>
            <a:r>
              <a:rPr lang="ja-JP" altLang="ja-JP" b="1" dirty="0" err="1" smtClean="0"/>
              <a:t>て</a:t>
            </a:r>
            <a:r>
              <a:rPr lang="ja-JP" altLang="ja-JP" b="1" dirty="0"/>
              <a:t>いるのではないだろうか。</a:t>
            </a:r>
          </a:p>
          <a:p>
            <a:endParaRPr kumimoji="1" lang="ja-JP" altLang="en-US" dirty="0"/>
          </a:p>
        </p:txBody>
      </p:sp>
    </p:spTree>
    <p:extLst>
      <p:ext uri="{BB962C8B-B14F-4D97-AF65-F5344CB8AC3E}">
        <p14:creationId xmlns:p14="http://schemas.microsoft.com/office/powerpoint/2010/main" val="14919551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en-US" altLang="ja-JP" dirty="0"/>
              <a:t> </a:t>
            </a:r>
            <a:endParaRPr lang="ja-JP" altLang="ja-JP" dirty="0"/>
          </a:p>
          <a:p>
            <a:endParaRPr lang="ja-JP" altLang="ja-JP" b="1" dirty="0">
              <a:solidFill>
                <a:srgbClr val="FF0000"/>
              </a:solidFill>
            </a:endParaRP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en-US" altLang="ja-JP" dirty="0"/>
              <a:t> </a:t>
            </a:r>
            <a:endParaRPr lang="ja-JP" altLang="ja-JP" dirty="0"/>
          </a:p>
          <a:p>
            <a:r>
              <a:rPr lang="ja-JP" altLang="en-US" b="1" dirty="0">
                <a:solidFill>
                  <a:srgbClr val="FF0000"/>
                </a:solidFill>
              </a:rPr>
              <a:t>３</a:t>
            </a:r>
            <a:r>
              <a:rPr lang="ja-JP" altLang="ja-JP" b="1" dirty="0">
                <a:solidFill>
                  <a:srgbClr val="FF0000"/>
                </a:solidFill>
              </a:rPr>
              <a:t>　問答論的矛盾による超越論的論証</a:t>
            </a:r>
          </a:p>
          <a:p>
            <a:r>
              <a:rPr lang="ja-JP" altLang="en-US" b="1" dirty="0" smtClean="0">
                <a:solidFill>
                  <a:srgbClr val="FF0000"/>
                </a:solidFill>
              </a:rPr>
              <a:t>　</a:t>
            </a:r>
            <a:r>
              <a:rPr lang="ja-JP" altLang="ja-JP" b="1" dirty="0" smtClean="0">
                <a:solidFill>
                  <a:srgbClr val="FF0000"/>
                </a:solidFill>
              </a:rPr>
              <a:t>（</a:t>
            </a:r>
            <a:r>
              <a:rPr lang="ja-JP" altLang="ja-JP" b="1" dirty="0">
                <a:solidFill>
                  <a:srgbClr val="FF0000"/>
                </a:solidFill>
              </a:rPr>
              <a:t>１）問答論的矛盾の</a:t>
            </a:r>
            <a:r>
              <a:rPr lang="ja-JP" altLang="ja-JP" b="1" dirty="0" smtClean="0">
                <a:solidFill>
                  <a:srgbClr val="FF0000"/>
                </a:solidFill>
              </a:rPr>
              <a:t>説明</a:t>
            </a:r>
            <a:endParaRPr lang="en-US" altLang="ja-JP" b="1" dirty="0" smtClean="0">
              <a:solidFill>
                <a:srgbClr val="FF0000"/>
              </a:solidFill>
            </a:endParaRPr>
          </a:p>
          <a:p>
            <a:r>
              <a:rPr lang="ja-JP" altLang="en-US" b="1" dirty="0" smtClean="0">
                <a:solidFill>
                  <a:srgbClr val="FF0000"/>
                </a:solidFill>
              </a:rPr>
              <a:t>　　　　（</a:t>
            </a:r>
            <a:r>
              <a:rPr lang="ja-JP" altLang="en-US" b="1" dirty="0">
                <a:solidFill>
                  <a:srgbClr val="FF0000"/>
                </a:solidFill>
              </a:rPr>
              <a:t>ａ）</a:t>
            </a:r>
            <a:r>
              <a:rPr lang="en-GB" altLang="ja-JP" b="1" dirty="0">
                <a:solidFill>
                  <a:srgbClr val="FF0000"/>
                </a:solidFill>
              </a:rPr>
              <a:t> </a:t>
            </a:r>
            <a:r>
              <a:rPr lang="ja-JP" altLang="ja-JP" b="1" dirty="0">
                <a:solidFill>
                  <a:srgbClr val="FF0000"/>
                </a:solidFill>
              </a:rPr>
              <a:t>周知の３つのタイプの</a:t>
            </a:r>
            <a:r>
              <a:rPr lang="ja-JP" altLang="ja-JP" b="1" dirty="0" smtClean="0">
                <a:solidFill>
                  <a:srgbClr val="FF0000"/>
                </a:solidFill>
              </a:rPr>
              <a:t>矛盾</a:t>
            </a:r>
            <a:endParaRPr lang="en-US" altLang="ja-JP" b="1" dirty="0" smtClean="0">
              <a:solidFill>
                <a:srgbClr val="FF0000"/>
              </a:solidFill>
            </a:endParaRPr>
          </a:p>
          <a:p>
            <a:r>
              <a:rPr lang="ja-JP" altLang="en-US" dirty="0" smtClean="0">
                <a:solidFill>
                  <a:srgbClr val="FF0000"/>
                </a:solidFill>
              </a:rPr>
              <a:t>　　　　</a:t>
            </a:r>
            <a:r>
              <a:rPr lang="ja-JP" altLang="en-US" b="1" dirty="0" smtClean="0">
                <a:solidFill>
                  <a:srgbClr val="FF0000"/>
                </a:solidFill>
              </a:rPr>
              <a:t>（</a:t>
            </a:r>
            <a:r>
              <a:rPr lang="ja-JP" altLang="en-US" b="1" dirty="0">
                <a:solidFill>
                  <a:srgbClr val="FF0000"/>
                </a:solidFill>
              </a:rPr>
              <a:t>ｂ</a:t>
            </a:r>
            <a:r>
              <a:rPr lang="ja-JP" altLang="en-US" b="1" dirty="0" smtClean="0">
                <a:solidFill>
                  <a:srgbClr val="FF0000"/>
                </a:solidFill>
              </a:rPr>
              <a:t>） 問答論的</a:t>
            </a:r>
            <a:r>
              <a:rPr lang="ja-JP" altLang="en-US" b="1" dirty="0">
                <a:solidFill>
                  <a:srgbClr val="FF0000"/>
                </a:solidFill>
              </a:rPr>
              <a:t>矛盾</a:t>
            </a:r>
            <a:endParaRPr lang="en-US" altLang="ja-JP" b="1" dirty="0">
              <a:solidFill>
                <a:srgbClr val="FF0000"/>
              </a:solidFill>
            </a:endParaRPr>
          </a:p>
          <a:p>
            <a:r>
              <a:rPr lang="ja-JP" altLang="en-US" b="1" dirty="0" smtClean="0">
                <a:solidFill>
                  <a:srgbClr val="FF0000"/>
                </a:solidFill>
              </a:rPr>
              <a:t>　</a:t>
            </a:r>
            <a:r>
              <a:rPr lang="ja-JP" altLang="ja-JP" b="1" dirty="0" smtClean="0">
                <a:solidFill>
                  <a:srgbClr val="FF0000"/>
                </a:solidFill>
              </a:rPr>
              <a:t>（</a:t>
            </a:r>
            <a:r>
              <a:rPr lang="ja-JP" altLang="ja-JP" b="1" dirty="0">
                <a:solidFill>
                  <a:srgbClr val="FF0000"/>
                </a:solidFill>
              </a:rPr>
              <a:t>２）問答論的矛盾による超越論的論証</a:t>
            </a:r>
          </a:p>
          <a:p>
            <a:endParaRPr lang="ja-JP" altLang="ja-JP" b="1" dirty="0">
              <a:solidFill>
                <a:srgbClr val="FF0000"/>
              </a:solidFill>
            </a:endParaRP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9731149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62500" lnSpcReduction="20000"/>
          </a:bodyPr>
          <a:lstStyle/>
          <a:p>
            <a:r>
              <a:rPr lang="en-US" altLang="ja-JP" dirty="0"/>
              <a:t> </a:t>
            </a:r>
            <a:endParaRPr lang="ja-JP" altLang="ja-JP" dirty="0"/>
          </a:p>
          <a:p>
            <a:r>
              <a:rPr lang="ja-JP" altLang="ja-JP" b="1" dirty="0" smtClean="0">
                <a:solidFill>
                  <a:srgbClr val="FF0000"/>
                </a:solidFill>
              </a:rPr>
              <a:t>（</a:t>
            </a:r>
            <a:r>
              <a:rPr lang="ja-JP" altLang="ja-JP" b="1" dirty="0">
                <a:solidFill>
                  <a:srgbClr val="FF0000"/>
                </a:solidFill>
              </a:rPr>
              <a:t>１）問答論的矛盾の説明</a:t>
            </a:r>
          </a:p>
          <a:p>
            <a:r>
              <a:rPr lang="ja-JP" altLang="en-US" b="1" dirty="0" smtClean="0">
                <a:solidFill>
                  <a:srgbClr val="FF0000"/>
                </a:solidFill>
              </a:rPr>
              <a:t>（ａ）</a:t>
            </a:r>
            <a:r>
              <a:rPr lang="en-GB" altLang="ja-JP" b="1" dirty="0" smtClean="0">
                <a:solidFill>
                  <a:srgbClr val="FF0000"/>
                </a:solidFill>
              </a:rPr>
              <a:t> </a:t>
            </a:r>
            <a:r>
              <a:rPr lang="ja-JP" altLang="ja-JP" b="1" dirty="0" smtClean="0">
                <a:solidFill>
                  <a:srgbClr val="FF0000"/>
                </a:solidFill>
              </a:rPr>
              <a:t>周知</a:t>
            </a:r>
            <a:r>
              <a:rPr lang="ja-JP" altLang="ja-JP" b="1" dirty="0">
                <a:solidFill>
                  <a:srgbClr val="FF0000"/>
                </a:solidFill>
              </a:rPr>
              <a:t>の３つのタイプの</a:t>
            </a:r>
            <a:r>
              <a:rPr lang="ja-JP" altLang="ja-JP" b="1" dirty="0" smtClean="0">
                <a:solidFill>
                  <a:srgbClr val="FF0000"/>
                </a:solidFill>
              </a:rPr>
              <a:t>矛盾</a:t>
            </a:r>
            <a:endParaRPr lang="en-US" altLang="ja-JP" b="1" dirty="0" smtClean="0">
              <a:solidFill>
                <a:srgbClr val="FF0000"/>
              </a:solidFill>
            </a:endParaRPr>
          </a:p>
          <a:p>
            <a:r>
              <a:rPr lang="ja-JP" altLang="en-US" b="1" dirty="0"/>
              <a:t>　</a:t>
            </a:r>
            <a:r>
              <a:rPr lang="ja-JP" altLang="en-US" b="1" dirty="0" smtClean="0"/>
              <a:t>　　</a:t>
            </a:r>
            <a:r>
              <a:rPr lang="ja-JP" altLang="ja-JP" b="1" dirty="0" smtClean="0"/>
              <a:t>構文論的矛盾</a:t>
            </a:r>
            <a:endParaRPr lang="en-US" altLang="ja-JP" b="1" dirty="0" smtClean="0"/>
          </a:p>
          <a:p>
            <a:r>
              <a:rPr lang="ja-JP" altLang="en-US" b="1" dirty="0" smtClean="0"/>
              <a:t>　　　</a:t>
            </a:r>
            <a:r>
              <a:rPr lang="ja-JP" altLang="ja-JP" b="1" dirty="0" smtClean="0"/>
              <a:t>意味論的矛盾</a:t>
            </a:r>
            <a:endParaRPr lang="en-US" altLang="ja-JP" b="1" dirty="0" smtClean="0"/>
          </a:p>
          <a:p>
            <a:r>
              <a:rPr lang="ja-JP" altLang="en-US" b="1" dirty="0" smtClean="0"/>
              <a:t>　　　</a:t>
            </a:r>
            <a:r>
              <a:rPr lang="ja-JP" altLang="ja-JP" b="1" dirty="0" smtClean="0"/>
              <a:t>語用論的矛盾</a:t>
            </a:r>
            <a:endParaRPr lang="en-US" altLang="ja-JP" b="1" dirty="0" smtClean="0"/>
          </a:p>
          <a:p>
            <a:endParaRPr lang="en-US" altLang="ja-JP" b="1" dirty="0" smtClean="0"/>
          </a:p>
          <a:p>
            <a:r>
              <a:rPr lang="ja-JP" altLang="en-US" b="1" dirty="0" smtClean="0"/>
              <a:t>＊</a:t>
            </a:r>
            <a:r>
              <a:rPr lang="ja-JP" altLang="ja-JP" b="1" dirty="0" smtClean="0"/>
              <a:t>「</a:t>
            </a:r>
            <a:r>
              <a:rPr lang="ja-JP" altLang="ja-JP" b="1" dirty="0" smtClean="0">
                <a:solidFill>
                  <a:srgbClr val="FF0000"/>
                </a:solidFill>
              </a:rPr>
              <a:t>構文論的矛盾</a:t>
            </a:r>
            <a:r>
              <a:rPr lang="ja-JP" altLang="ja-JP" b="1" dirty="0" smtClean="0"/>
              <a:t>」</a:t>
            </a:r>
            <a:r>
              <a:rPr lang="ja-JP" altLang="en-US" b="1" dirty="0" smtClean="0"/>
              <a:t>とは、ある文が</a:t>
            </a:r>
            <a:r>
              <a:rPr lang="ja-JP" altLang="ja-JP" b="1" dirty="0" smtClean="0"/>
              <a:t>真</a:t>
            </a:r>
            <a:r>
              <a:rPr lang="ja-JP" altLang="ja-JP" b="1" dirty="0"/>
              <a:t>であることが論理的に不可能であることであり</a:t>
            </a:r>
            <a:r>
              <a:rPr lang="ja-JP" altLang="ja-JP" b="1" dirty="0" smtClean="0"/>
              <a:t>、</a:t>
            </a:r>
            <a:r>
              <a:rPr lang="ja-JP" altLang="en-US" b="1" dirty="0" smtClean="0"/>
              <a:t>複数の</a:t>
            </a:r>
            <a:r>
              <a:rPr lang="ja-JP" altLang="ja-JP" b="1" dirty="0" smtClean="0"/>
              <a:t>文</a:t>
            </a:r>
            <a:r>
              <a:rPr lang="ja-JP" altLang="ja-JP" b="1" dirty="0"/>
              <a:t>の集合が構文論的に矛盾しているということは、集合の全ての文が、真であることが論理的に不可能であるということである</a:t>
            </a:r>
            <a:r>
              <a:rPr lang="ja-JP" altLang="ja-JP" b="1" dirty="0" smtClean="0"/>
              <a:t>。</a:t>
            </a:r>
            <a:r>
              <a:rPr lang="ja-JP" altLang="en-US" b="1" dirty="0" smtClean="0"/>
              <a:t>例えば、「ｐ∧￢ｐ」</a:t>
            </a:r>
            <a:endParaRPr lang="en-US" altLang="ja-JP" b="1" dirty="0" smtClean="0"/>
          </a:p>
          <a:p>
            <a:endParaRPr lang="en-US" altLang="ja-JP" b="1" dirty="0" smtClean="0"/>
          </a:p>
          <a:p>
            <a:r>
              <a:rPr lang="ja-JP" altLang="en-US" b="1" dirty="0" smtClean="0"/>
              <a:t>＊</a:t>
            </a:r>
            <a:r>
              <a:rPr lang="ja-JP" altLang="ja-JP" b="1" dirty="0" smtClean="0"/>
              <a:t>「</a:t>
            </a:r>
            <a:r>
              <a:rPr lang="ja-JP" altLang="ja-JP" b="1" dirty="0" smtClean="0">
                <a:solidFill>
                  <a:srgbClr val="FF0000"/>
                </a:solidFill>
              </a:rPr>
              <a:t>意味論的矛盾</a:t>
            </a:r>
            <a:r>
              <a:rPr lang="ja-JP" altLang="ja-JP" b="1" dirty="0" smtClean="0"/>
              <a:t>」</a:t>
            </a:r>
            <a:r>
              <a:rPr lang="ja-JP" altLang="en-US" b="1" dirty="0" smtClean="0"/>
              <a:t>とは、ある文が</a:t>
            </a:r>
            <a:r>
              <a:rPr lang="ja-JP" altLang="ja-JP" b="1" dirty="0" smtClean="0"/>
              <a:t>それ</a:t>
            </a:r>
            <a:r>
              <a:rPr lang="ja-JP" altLang="ja-JP" b="1" dirty="0"/>
              <a:t>が真であることが表現の意味だけに基づいて不可能であることを意味し</a:t>
            </a:r>
            <a:r>
              <a:rPr lang="ja-JP" altLang="ja-JP" b="1" dirty="0" smtClean="0"/>
              <a:t>、</a:t>
            </a:r>
            <a:r>
              <a:rPr lang="ja-JP" altLang="en-US" b="1" dirty="0" smtClean="0"/>
              <a:t>複数の文</a:t>
            </a:r>
            <a:r>
              <a:rPr lang="ja-JP" altLang="ja-JP" b="1" dirty="0" smtClean="0"/>
              <a:t>の</a:t>
            </a:r>
            <a:r>
              <a:rPr lang="ja-JP" altLang="ja-JP" b="1" dirty="0"/>
              <a:t>集合が意味論的に矛盾しているとは、その集合の全ての文が真であることが、それらの意味だけに基づいて不可能であることをいう</a:t>
            </a:r>
            <a:r>
              <a:rPr lang="ja-JP" altLang="ja-JP" b="1" dirty="0" smtClean="0"/>
              <a:t>。</a:t>
            </a:r>
            <a:r>
              <a:rPr lang="ja-JP" altLang="en-US" b="1" dirty="0" smtClean="0"/>
              <a:t>　</a:t>
            </a:r>
            <a:r>
              <a:rPr lang="ja-JP" altLang="ja-JP" b="1" dirty="0" smtClean="0"/>
              <a:t>例えば</a:t>
            </a:r>
            <a:r>
              <a:rPr lang="ja-JP" altLang="ja-JP" b="1" dirty="0"/>
              <a:t>、「この赤いバラは、黄色である</a:t>
            </a:r>
            <a:r>
              <a:rPr lang="ja-JP" altLang="ja-JP" b="1" dirty="0" smtClean="0"/>
              <a:t>」</a:t>
            </a:r>
            <a:endParaRPr lang="en-US" altLang="ja-JP" b="1" dirty="0" smtClean="0"/>
          </a:p>
          <a:p>
            <a:endParaRPr lang="en-US" altLang="ja-JP" b="1" dirty="0" smtClean="0"/>
          </a:p>
          <a:p>
            <a:r>
              <a:rPr lang="ja-JP" altLang="en-US" b="1" dirty="0" smtClean="0"/>
              <a:t>＊</a:t>
            </a:r>
            <a:r>
              <a:rPr lang="ja-JP" altLang="ja-JP" b="1" dirty="0" smtClean="0"/>
              <a:t>「</a:t>
            </a:r>
            <a:r>
              <a:rPr lang="ja-JP" altLang="ja-JP" b="1" dirty="0">
                <a:solidFill>
                  <a:srgbClr val="FF0000"/>
                </a:solidFill>
              </a:rPr>
              <a:t>語用論的矛盾」</a:t>
            </a:r>
            <a:r>
              <a:rPr lang="ja-JP" altLang="ja-JP" b="1" dirty="0"/>
              <a:t>とは</a:t>
            </a:r>
            <a:r>
              <a:rPr lang="ja-JP" altLang="ja-JP" b="1" dirty="0" smtClean="0"/>
              <a:t>、</a:t>
            </a:r>
            <a:endParaRPr lang="en-US" altLang="ja-JP" b="1" dirty="0" smtClean="0"/>
          </a:p>
          <a:p>
            <a:r>
              <a:rPr lang="ja-JP" altLang="en-US" b="1" dirty="0" smtClean="0">
                <a:solidFill>
                  <a:srgbClr val="FF0000"/>
                </a:solidFill>
              </a:rPr>
              <a:t>　</a:t>
            </a:r>
            <a:r>
              <a:rPr lang="en-US" altLang="ja-JP" b="1" dirty="0" smtClean="0">
                <a:solidFill>
                  <a:srgbClr val="FF0000"/>
                </a:solidFill>
              </a:rPr>
              <a:t> </a:t>
            </a:r>
            <a:r>
              <a:rPr lang="en-US" altLang="ja-JP" b="1" dirty="0">
                <a:solidFill>
                  <a:srgbClr val="FF0000"/>
                </a:solidFill>
              </a:rPr>
              <a:t>(A</a:t>
            </a:r>
            <a:r>
              <a:rPr lang="en-US" altLang="ja-JP" b="1" dirty="0" smtClean="0">
                <a:solidFill>
                  <a:srgbClr val="FF0000"/>
                </a:solidFill>
              </a:rPr>
              <a:t>)</a:t>
            </a:r>
            <a:r>
              <a:rPr lang="ja-JP" altLang="ja-JP" b="1" dirty="0">
                <a:solidFill>
                  <a:srgbClr val="FF0000"/>
                </a:solidFill>
              </a:rPr>
              <a:t>発話行為（音声行為、用語行為）とその命題内容の間の矛盾</a:t>
            </a:r>
            <a:endParaRPr lang="en-US" altLang="ja-JP" b="1" dirty="0" smtClean="0">
              <a:solidFill>
                <a:srgbClr val="FF0000"/>
              </a:solidFill>
            </a:endParaRPr>
          </a:p>
          <a:p>
            <a:r>
              <a:rPr lang="ja-JP" altLang="ja-JP" b="1" dirty="0"/>
              <a:t>　　　　　</a:t>
            </a:r>
            <a:r>
              <a:rPr lang="ja-JP" altLang="en-US" b="1" dirty="0" smtClean="0"/>
              <a:t>例えば</a:t>
            </a:r>
            <a:r>
              <a:rPr lang="ja-JP" altLang="en-US" b="1" dirty="0"/>
              <a:t>、</a:t>
            </a:r>
            <a:r>
              <a:rPr lang="ja-JP" altLang="ja-JP" b="1" dirty="0" smtClean="0"/>
              <a:t>「</a:t>
            </a:r>
            <a:r>
              <a:rPr lang="ja-JP" altLang="ja-JP" b="1" dirty="0"/>
              <a:t>ここでは静かにしてください」（と大きな声で言う）</a:t>
            </a:r>
          </a:p>
          <a:p>
            <a:r>
              <a:rPr lang="ja-JP" altLang="en-US" b="1" dirty="0" smtClean="0">
                <a:solidFill>
                  <a:srgbClr val="FF0000"/>
                </a:solidFill>
              </a:rPr>
              <a:t>　</a:t>
            </a:r>
            <a:r>
              <a:rPr lang="en-US" altLang="ja-JP" b="1" dirty="0" smtClean="0">
                <a:solidFill>
                  <a:srgbClr val="FF0000"/>
                </a:solidFill>
              </a:rPr>
              <a:t> </a:t>
            </a:r>
            <a:r>
              <a:rPr lang="en-US" altLang="ja-JP" b="1" dirty="0">
                <a:solidFill>
                  <a:srgbClr val="FF0000"/>
                </a:solidFill>
              </a:rPr>
              <a:t>(B) </a:t>
            </a:r>
            <a:r>
              <a:rPr lang="ja-JP" altLang="ja-JP" b="1" dirty="0">
                <a:solidFill>
                  <a:srgbClr val="FF0000"/>
                </a:solidFill>
              </a:rPr>
              <a:t>発語内行為とその命題内容の間の矛盾</a:t>
            </a:r>
          </a:p>
          <a:p>
            <a:r>
              <a:rPr lang="ja-JP" altLang="ja-JP" b="1" dirty="0"/>
              <a:t>　　　　　</a:t>
            </a:r>
            <a:r>
              <a:rPr lang="ja-JP" altLang="en-US" b="1" dirty="0" smtClean="0"/>
              <a:t>例えば、</a:t>
            </a:r>
            <a:r>
              <a:rPr lang="ja-JP" altLang="ja-JP" b="1" dirty="0" smtClean="0"/>
              <a:t>「</a:t>
            </a:r>
            <a:r>
              <a:rPr lang="ja-JP" altLang="ja-JP" b="1" dirty="0"/>
              <a:t>私は存在しない」（と主張する）</a:t>
            </a:r>
          </a:p>
          <a:p>
            <a:r>
              <a:rPr lang="ja-JP" altLang="en-US" b="1" dirty="0" smtClean="0"/>
              <a:t>　　　　　　　　　　</a:t>
            </a:r>
            <a:r>
              <a:rPr lang="ja-JP" altLang="ja-JP" b="1" dirty="0" smtClean="0"/>
              <a:t>「</a:t>
            </a:r>
            <a:r>
              <a:rPr lang="ja-JP" altLang="ja-JP" b="1" dirty="0"/>
              <a:t>私の命令に従うな」（と命令する）</a:t>
            </a:r>
          </a:p>
          <a:p>
            <a:r>
              <a:rPr lang="ja-JP" altLang="en-US" b="1" dirty="0" smtClean="0"/>
              <a:t>　　　　　　　　　　</a:t>
            </a:r>
            <a:r>
              <a:rPr lang="ja-JP" altLang="ja-JP" b="1" dirty="0" smtClean="0"/>
              <a:t>「</a:t>
            </a:r>
            <a:r>
              <a:rPr lang="ja-JP" altLang="ja-JP" b="1" dirty="0"/>
              <a:t>私はどんな約束もしません」（と約束する）</a:t>
            </a:r>
          </a:p>
          <a:p>
            <a:r>
              <a:rPr lang="ja-JP" altLang="en-US" b="1" dirty="0" smtClean="0"/>
              <a:t>　　　　　　　　　　</a:t>
            </a:r>
            <a:r>
              <a:rPr lang="ja-JP" altLang="ja-JP" b="1" dirty="0" smtClean="0"/>
              <a:t>「</a:t>
            </a:r>
            <a:r>
              <a:rPr lang="ja-JP" altLang="ja-JP" b="1" dirty="0"/>
              <a:t>言葉では感謝を表現できません」（と表現する）</a:t>
            </a:r>
          </a:p>
          <a:p>
            <a:r>
              <a:rPr lang="ja-JP" altLang="en-US" b="1" dirty="0" smtClean="0"/>
              <a:t>　　　　　　　　　　</a:t>
            </a:r>
            <a:r>
              <a:rPr lang="ja-JP" altLang="ja-JP" b="1" dirty="0" smtClean="0"/>
              <a:t>「</a:t>
            </a:r>
            <a:r>
              <a:rPr lang="ja-JP" altLang="ja-JP" b="1" dirty="0"/>
              <a:t>私は何も宣言しない」（と宣言する）</a:t>
            </a:r>
          </a:p>
          <a:p>
            <a:endParaRPr kumimoji="1" lang="ja-JP" altLang="en-US" dirty="0"/>
          </a:p>
        </p:txBody>
      </p:sp>
    </p:spTree>
    <p:extLst>
      <p:ext uri="{BB962C8B-B14F-4D97-AF65-F5344CB8AC3E}">
        <p14:creationId xmlns:p14="http://schemas.microsoft.com/office/powerpoint/2010/main" val="15164114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85000" lnSpcReduction="20000"/>
          </a:bodyPr>
          <a:lstStyle/>
          <a:p>
            <a:r>
              <a:rPr lang="ja-JP" altLang="en-US" dirty="0" smtClean="0"/>
              <a:t>（ｂ）</a:t>
            </a:r>
            <a:r>
              <a:rPr lang="ja-JP" altLang="en-US" b="1" dirty="0">
                <a:solidFill>
                  <a:srgbClr val="FF0000"/>
                </a:solidFill>
              </a:rPr>
              <a:t>　</a:t>
            </a:r>
            <a:r>
              <a:rPr lang="ja-JP" altLang="en-US" b="1" dirty="0" smtClean="0">
                <a:solidFill>
                  <a:srgbClr val="FF0000"/>
                </a:solidFill>
              </a:rPr>
              <a:t>問答論的矛盾</a:t>
            </a:r>
            <a:endParaRPr lang="en-US" altLang="ja-JP" b="1" dirty="0">
              <a:solidFill>
                <a:srgbClr val="FF0000"/>
              </a:solidFill>
            </a:endParaRPr>
          </a:p>
          <a:p>
            <a:r>
              <a:rPr lang="ja-JP" altLang="ja-JP" dirty="0" smtClean="0"/>
              <a:t>これら</a:t>
            </a:r>
            <a:r>
              <a:rPr lang="ja-JP" altLang="ja-JP" dirty="0"/>
              <a:t>の</a:t>
            </a:r>
            <a:r>
              <a:rPr lang="en-US" altLang="ja-JP" dirty="0"/>
              <a:t>3</a:t>
            </a:r>
            <a:r>
              <a:rPr lang="ja-JP" altLang="ja-JP" dirty="0" err="1"/>
              <a:t>つの</a:t>
            </a:r>
            <a:r>
              <a:rPr lang="ja-JP" altLang="ja-JP" dirty="0"/>
              <a:t>タイプの矛盾に加えて、もう一つ別のタイプの矛盾</a:t>
            </a:r>
            <a:r>
              <a:rPr lang="ja-JP" altLang="ja-JP" dirty="0" smtClean="0"/>
              <a:t>が</a:t>
            </a:r>
            <a:r>
              <a:rPr lang="ja-JP" altLang="en-US" dirty="0" smtClean="0"/>
              <a:t>ある。例えば、　</a:t>
            </a:r>
            <a:endParaRPr lang="en-US" altLang="ja-JP" dirty="0" smtClean="0"/>
          </a:p>
          <a:p>
            <a:endParaRPr lang="en-US" altLang="ja-JP" dirty="0" smtClean="0"/>
          </a:p>
          <a:p>
            <a:r>
              <a:rPr lang="ja-JP" altLang="en-US" dirty="0"/>
              <a:t>　</a:t>
            </a:r>
            <a:r>
              <a:rPr lang="ja-JP" altLang="en-US" dirty="0" smtClean="0"/>
              <a:t>　　</a:t>
            </a:r>
            <a:r>
              <a:rPr lang="ja-JP" altLang="ja-JP" dirty="0" smtClean="0"/>
              <a:t>「</a:t>
            </a:r>
            <a:r>
              <a:rPr lang="ja-JP" altLang="ja-JP" dirty="0"/>
              <a:t>私の言うことが聞こえますか？」</a:t>
            </a:r>
          </a:p>
          <a:p>
            <a:r>
              <a:rPr lang="ja-JP" altLang="en-US" dirty="0" smtClean="0"/>
              <a:t>　　　</a:t>
            </a:r>
            <a:r>
              <a:rPr lang="ja-JP" altLang="ja-JP" dirty="0" smtClean="0"/>
              <a:t>「</a:t>
            </a:r>
            <a:r>
              <a:rPr lang="ja-JP" altLang="ja-JP" dirty="0"/>
              <a:t>いいえ、あなたのいう</a:t>
            </a:r>
            <a:r>
              <a:rPr lang="ja-JP" altLang="ja-JP" dirty="0" smtClean="0"/>
              <a:t>こと</a:t>
            </a:r>
            <a:r>
              <a:rPr lang="ja-JP" altLang="en-US" dirty="0" smtClean="0"/>
              <a:t>は</a:t>
            </a:r>
            <a:r>
              <a:rPr lang="ja-JP" altLang="ja-JP" dirty="0" smtClean="0"/>
              <a:t>聞こえません</a:t>
            </a:r>
            <a:r>
              <a:rPr lang="ja-JP" altLang="ja-JP" dirty="0"/>
              <a:t>」</a:t>
            </a:r>
            <a:r>
              <a:rPr lang="en-US" altLang="ja-JP" dirty="0"/>
              <a:t>’</a:t>
            </a:r>
            <a:r>
              <a:rPr lang="ja-JP" altLang="ja-JP" dirty="0"/>
              <a:t>　</a:t>
            </a:r>
            <a:endParaRPr lang="en-US" altLang="ja-JP" dirty="0" smtClean="0"/>
          </a:p>
          <a:p>
            <a:endParaRPr lang="ja-JP" altLang="ja-JP" dirty="0"/>
          </a:p>
          <a:p>
            <a:r>
              <a:rPr lang="ja-JP" altLang="ja-JP" dirty="0"/>
              <a:t>この</a:t>
            </a:r>
            <a:r>
              <a:rPr lang="ja-JP" altLang="ja-JP" dirty="0" smtClean="0"/>
              <a:t>否定の</a:t>
            </a:r>
            <a:r>
              <a:rPr lang="ja-JP" altLang="ja-JP" dirty="0"/>
              <a:t>答えそのものは</a:t>
            </a:r>
            <a:r>
              <a:rPr lang="ja-JP" altLang="ja-JP" dirty="0" smtClean="0"/>
              <a:t>、</a:t>
            </a:r>
            <a:r>
              <a:rPr lang="ja-JP" altLang="en-US" dirty="0" smtClean="0"/>
              <a:t>論理的矛盾でも</a:t>
            </a:r>
            <a:r>
              <a:rPr lang="ja-JP" altLang="ja-JP" dirty="0" smtClean="0"/>
              <a:t>意味論的矛盾</a:t>
            </a:r>
            <a:r>
              <a:rPr lang="ja-JP" altLang="en-US" dirty="0" smtClean="0"/>
              <a:t>でも</a:t>
            </a:r>
            <a:r>
              <a:rPr lang="ja-JP" altLang="ja-JP" dirty="0" smtClean="0"/>
              <a:t>語用論的</a:t>
            </a:r>
            <a:r>
              <a:rPr lang="ja-JP" altLang="ja-JP" dirty="0"/>
              <a:t>矛盾</a:t>
            </a:r>
            <a:r>
              <a:rPr lang="ja-JP" altLang="ja-JP" dirty="0" smtClean="0"/>
              <a:t>で</a:t>
            </a:r>
            <a:r>
              <a:rPr lang="ja-JP" altLang="en-US" dirty="0" smtClean="0"/>
              <a:t>も</a:t>
            </a:r>
            <a:r>
              <a:rPr lang="ja-JP" altLang="ja-JP" dirty="0" smtClean="0"/>
              <a:t>ない</a:t>
            </a:r>
            <a:r>
              <a:rPr lang="ja-JP" altLang="ja-JP" dirty="0"/>
              <a:t>。しかし、この発話が、上の問いへの答えとして発話されるときには、矛盾する。これを「</a:t>
            </a:r>
            <a:r>
              <a:rPr lang="ja-JP" altLang="ja-JP" dirty="0">
                <a:solidFill>
                  <a:srgbClr val="FF0000"/>
                </a:solidFill>
              </a:rPr>
              <a:t>問答論的矛盾</a:t>
            </a:r>
            <a:r>
              <a:rPr lang="ja-JP" altLang="ja-JP" dirty="0"/>
              <a:t>」と呼びたい</a:t>
            </a:r>
            <a:r>
              <a:rPr lang="ja-JP" altLang="ja-JP" dirty="0" smtClean="0"/>
              <a:t>。</a:t>
            </a:r>
            <a:endParaRPr lang="en-US" altLang="ja-JP" dirty="0" smtClean="0"/>
          </a:p>
          <a:p>
            <a:endParaRPr lang="en-US" altLang="ja-JP" dirty="0" smtClean="0"/>
          </a:p>
          <a:p>
            <a:r>
              <a:rPr lang="ja-JP" altLang="en-US" dirty="0" smtClean="0"/>
              <a:t>　</a:t>
            </a:r>
            <a:r>
              <a:rPr lang="ja-JP" altLang="ja-JP" dirty="0" smtClean="0"/>
              <a:t>この矛盾</a:t>
            </a:r>
            <a:r>
              <a:rPr lang="ja-JP" altLang="ja-JP" dirty="0"/>
              <a:t>は</a:t>
            </a:r>
            <a:r>
              <a:rPr lang="ja-JP" altLang="ja-JP" dirty="0" smtClean="0"/>
              <a:t>、</a:t>
            </a:r>
            <a:r>
              <a:rPr lang="ja-JP" altLang="en-US" dirty="0" smtClean="0">
                <a:solidFill>
                  <a:schemeClr val="tx2"/>
                </a:solidFill>
              </a:rPr>
              <a:t>＜</a:t>
            </a:r>
            <a:r>
              <a:rPr lang="ja-JP" altLang="ja-JP" dirty="0" smtClean="0">
                <a:solidFill>
                  <a:schemeClr val="tx2"/>
                </a:solidFill>
              </a:rPr>
              <a:t>不適格</a:t>
            </a:r>
            <a:r>
              <a:rPr lang="ja-JP" altLang="ja-JP" dirty="0">
                <a:solidFill>
                  <a:schemeClr val="tx2"/>
                </a:solidFill>
              </a:rPr>
              <a:t>な</a:t>
            </a:r>
            <a:r>
              <a:rPr lang="ja-JP" altLang="ja-JP" dirty="0" smtClean="0">
                <a:solidFill>
                  <a:schemeClr val="tx2"/>
                </a:solidFill>
              </a:rPr>
              <a:t>問い</a:t>
            </a:r>
            <a:r>
              <a:rPr lang="ja-JP" altLang="en-US" dirty="0" smtClean="0">
                <a:solidFill>
                  <a:schemeClr val="tx2"/>
                </a:solidFill>
              </a:rPr>
              <a:t>＞</a:t>
            </a:r>
            <a:r>
              <a:rPr lang="ja-JP" altLang="ja-JP" dirty="0" smtClean="0"/>
              <a:t>と</a:t>
            </a:r>
            <a:r>
              <a:rPr lang="ja-JP" altLang="en-US" dirty="0" smtClean="0">
                <a:solidFill>
                  <a:schemeClr val="tx2"/>
                </a:solidFill>
              </a:rPr>
              <a:t>＜</a:t>
            </a:r>
            <a:r>
              <a:rPr lang="ja-JP" altLang="ja-JP" dirty="0" smtClean="0">
                <a:solidFill>
                  <a:schemeClr val="tx2"/>
                </a:solidFill>
              </a:rPr>
              <a:t>答え</a:t>
            </a:r>
            <a:r>
              <a:rPr lang="ja-JP" altLang="ja-JP" dirty="0">
                <a:solidFill>
                  <a:schemeClr val="tx2"/>
                </a:solidFill>
              </a:rPr>
              <a:t>の命題</a:t>
            </a:r>
            <a:r>
              <a:rPr lang="ja-JP" altLang="ja-JP" dirty="0" smtClean="0">
                <a:solidFill>
                  <a:schemeClr val="tx2"/>
                </a:solidFill>
              </a:rPr>
              <a:t>内容</a:t>
            </a:r>
            <a:r>
              <a:rPr lang="ja-JP" altLang="en-US" dirty="0" smtClean="0">
                <a:solidFill>
                  <a:schemeClr val="tx2"/>
                </a:solidFill>
              </a:rPr>
              <a:t>＞</a:t>
            </a:r>
            <a:r>
              <a:rPr lang="ja-JP" altLang="ja-JP" dirty="0" smtClean="0"/>
              <a:t>の</a:t>
            </a:r>
            <a:r>
              <a:rPr lang="ja-JP" altLang="ja-JP" dirty="0"/>
              <a:t>矛盾である</a:t>
            </a:r>
            <a:r>
              <a:rPr lang="ja-JP" altLang="ja-JP" dirty="0" smtClean="0"/>
              <a:t>。この矛盾</a:t>
            </a:r>
            <a:r>
              <a:rPr lang="ja-JP" altLang="en-US" dirty="0" smtClean="0"/>
              <a:t>は、</a:t>
            </a:r>
            <a:r>
              <a:rPr lang="ja-JP" altLang="ja-JP" dirty="0" smtClean="0"/>
              <a:t>二つ</a:t>
            </a:r>
            <a:r>
              <a:rPr lang="ja-JP" altLang="ja-JP" dirty="0"/>
              <a:t>の</a:t>
            </a:r>
            <a:r>
              <a:rPr lang="ja-JP" altLang="ja-JP" dirty="0" smtClean="0"/>
              <a:t>タイプ</a:t>
            </a:r>
            <a:r>
              <a:rPr lang="ja-JP" altLang="en-US" dirty="0"/>
              <a:t>に</a:t>
            </a:r>
            <a:r>
              <a:rPr lang="ja-JP" altLang="en-US" dirty="0" smtClean="0"/>
              <a:t>分けられる。</a:t>
            </a:r>
            <a:endParaRPr lang="en-US" altLang="ja-JP" dirty="0" smtClean="0"/>
          </a:p>
          <a:p>
            <a:r>
              <a:rPr lang="ja-JP" altLang="en-US" dirty="0" smtClean="0"/>
              <a:t>　　　</a:t>
            </a:r>
            <a:r>
              <a:rPr lang="ja-JP" altLang="ja-JP" b="1" dirty="0" smtClean="0">
                <a:solidFill>
                  <a:srgbClr val="FF0000"/>
                </a:solidFill>
              </a:rPr>
              <a:t>純粋</a:t>
            </a:r>
            <a:r>
              <a:rPr lang="ja-JP" altLang="ja-JP" b="1" dirty="0">
                <a:solidFill>
                  <a:srgbClr val="FF0000"/>
                </a:solidFill>
              </a:rPr>
              <a:t>な問答論的</a:t>
            </a:r>
            <a:r>
              <a:rPr lang="ja-JP" altLang="ja-JP" b="1" dirty="0" smtClean="0">
                <a:solidFill>
                  <a:srgbClr val="FF0000"/>
                </a:solidFill>
              </a:rPr>
              <a:t>矛盾</a:t>
            </a:r>
            <a:endParaRPr lang="en-US" altLang="ja-JP" b="1" dirty="0" smtClean="0">
              <a:solidFill>
                <a:srgbClr val="FF0000"/>
              </a:solidFill>
            </a:endParaRPr>
          </a:p>
          <a:p>
            <a:r>
              <a:rPr lang="ja-JP" altLang="en-US" b="1" dirty="0" smtClean="0">
                <a:solidFill>
                  <a:srgbClr val="FF0000"/>
                </a:solidFill>
              </a:rPr>
              <a:t>　　　</a:t>
            </a:r>
            <a:r>
              <a:rPr lang="ja-JP" altLang="ja-JP" b="1" dirty="0" smtClean="0">
                <a:solidFill>
                  <a:srgbClr val="FF0000"/>
                </a:solidFill>
              </a:rPr>
              <a:t>混合型</a:t>
            </a:r>
            <a:r>
              <a:rPr lang="ja-JP" altLang="ja-JP" b="1" dirty="0">
                <a:solidFill>
                  <a:srgbClr val="FF0000"/>
                </a:solidFill>
              </a:rPr>
              <a:t>問答論的</a:t>
            </a:r>
            <a:r>
              <a:rPr lang="ja-JP" altLang="ja-JP" b="1" dirty="0" smtClean="0">
                <a:solidFill>
                  <a:srgbClr val="FF0000"/>
                </a:solidFill>
              </a:rPr>
              <a:t>矛盾</a:t>
            </a:r>
            <a:endParaRPr lang="en-US" altLang="ja-JP" b="1" dirty="0" smtClean="0">
              <a:solidFill>
                <a:srgbClr val="FF0000"/>
              </a:solidFill>
            </a:endParaRPr>
          </a:p>
          <a:p>
            <a:endParaRPr lang="en-US" altLang="ja-JP" dirty="0" smtClean="0"/>
          </a:p>
          <a:p>
            <a:r>
              <a:rPr lang="ja-JP" altLang="ja-JP" sz="1700" dirty="0" smtClean="0"/>
              <a:t>私</a:t>
            </a:r>
            <a:r>
              <a:rPr lang="ja-JP" altLang="ja-JP" sz="1700" dirty="0"/>
              <a:t>は、ここにいう「問答論的矛盾」を、最初は「談話論的矛盾」と名付けて拙論（入江幸男</a:t>
            </a:r>
            <a:r>
              <a:rPr lang="en-US" altLang="ja-JP" sz="1700" dirty="0"/>
              <a:t> 1992</a:t>
            </a:r>
            <a:r>
              <a:rPr lang="ja-JP" altLang="ja-JP" sz="1700" dirty="0"/>
              <a:t>）で論じた。その後、拙論（入江幸男 </a:t>
            </a:r>
            <a:r>
              <a:rPr lang="en-US" altLang="ja-JP" sz="1700" dirty="0"/>
              <a:t>2001</a:t>
            </a:r>
            <a:r>
              <a:rPr lang="ja-JP" altLang="ja-JP" sz="1700" dirty="0"/>
              <a:t>）で論じ、次に口頭発表</a:t>
            </a:r>
            <a:r>
              <a:rPr lang="en-US" altLang="ja-JP" sz="1700" dirty="0"/>
              <a:t> ‘Contradiction in the Question-Answer Relation’</a:t>
            </a:r>
            <a:r>
              <a:rPr lang="ja-JP" altLang="ja-JP" sz="1700" dirty="0"/>
              <a:t>　（</a:t>
            </a:r>
            <a:r>
              <a:rPr lang="en-US" altLang="ja-JP" sz="1700" dirty="0"/>
              <a:t>the 13th International Congress of Logic Methodology and Philosophy of Science</a:t>
            </a:r>
            <a:r>
              <a:rPr lang="ja-JP" altLang="ja-JP" sz="1700" dirty="0" err="1"/>
              <a:t>、</a:t>
            </a:r>
            <a:r>
              <a:rPr lang="ja-JP" altLang="ja-JP" sz="1700" dirty="0"/>
              <a:t>北京、</a:t>
            </a:r>
            <a:r>
              <a:rPr lang="en-US" altLang="ja-JP" sz="1700" dirty="0"/>
              <a:t>2007</a:t>
            </a:r>
            <a:r>
              <a:rPr lang="ja-JP" altLang="ja-JP" sz="1700" dirty="0"/>
              <a:t>）、拙論 （</a:t>
            </a:r>
            <a:r>
              <a:rPr lang="en-US" altLang="ja-JP" sz="1700" dirty="0" err="1"/>
              <a:t>Irie</a:t>
            </a:r>
            <a:r>
              <a:rPr lang="en-US" altLang="ja-JP" sz="1700" dirty="0"/>
              <a:t> 2010</a:t>
            </a:r>
            <a:r>
              <a:rPr lang="ja-JP" altLang="ja-JP" sz="1700" dirty="0"/>
              <a:t>）で論じた。この最後の論文では、私は、「純粋なタイプの問答論的矛盾」と「曖昧なタイプの問答論的矛盾」を区別したが、この区別は。ここでの「純粋な問答論的矛盾」と「混合型問答論的矛盾」の区別に対応している。</a:t>
            </a:r>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en-US" altLang="ja-JP" dirty="0"/>
              <a:t> </a:t>
            </a:r>
            <a:endParaRPr lang="en-US" altLang="ja-JP" b="1" dirty="0" smtClean="0"/>
          </a:p>
          <a:p>
            <a:r>
              <a:rPr lang="ja-JP" altLang="en-US" b="1" dirty="0" smtClean="0">
                <a:solidFill>
                  <a:srgbClr val="FF0000"/>
                </a:solidFill>
              </a:rPr>
              <a:t>０　はじめに</a:t>
            </a:r>
            <a:endParaRPr lang="en-US" altLang="ja-JP" b="1" dirty="0" smtClean="0">
              <a:solidFill>
                <a:srgbClr val="FF0000"/>
              </a:solidFill>
            </a:endParaRPr>
          </a:p>
          <a:p>
            <a:endParaRPr lang="en-US" altLang="ja-JP" b="1" dirty="0" smtClean="0">
              <a:solidFill>
                <a:srgbClr val="FF0000"/>
              </a:solidFill>
            </a:endParaRPr>
          </a:p>
          <a:p>
            <a:r>
              <a:rPr lang="ja-JP" altLang="en-US" b="1" dirty="0" smtClean="0"/>
              <a:t>高校生の時に、ラッセルの</a:t>
            </a:r>
            <a:r>
              <a:rPr lang="en-US" altLang="ja-JP" b="1" dirty="0" smtClean="0"/>
              <a:t>『</a:t>
            </a:r>
            <a:r>
              <a:rPr lang="ja-JP" altLang="en-US" b="1" dirty="0" smtClean="0"/>
              <a:t>哲学入門</a:t>
            </a:r>
            <a:r>
              <a:rPr lang="en-US" altLang="ja-JP" b="1" dirty="0" smtClean="0"/>
              <a:t>』</a:t>
            </a:r>
            <a:r>
              <a:rPr lang="ja-JP" altLang="en-US" b="1" dirty="0" smtClean="0"/>
              <a:t>で思考の三原則を知る。</a:t>
            </a:r>
            <a:endParaRPr lang="en-US" altLang="ja-JP" b="1" dirty="0" smtClean="0"/>
          </a:p>
          <a:p>
            <a:r>
              <a:rPr lang="ja-JP" altLang="en-US" b="1" dirty="0" smtClean="0"/>
              <a:t>→ 同一</a:t>
            </a:r>
            <a:r>
              <a:rPr lang="ja-JP" altLang="en-US" b="1" dirty="0"/>
              <a:t>律</a:t>
            </a:r>
            <a:r>
              <a:rPr lang="ja-JP" altLang="en-US" b="1" dirty="0" smtClean="0"/>
              <a:t>はなぜ正しいのか？</a:t>
            </a:r>
            <a:endParaRPr lang="en-US" altLang="ja-JP" b="1" dirty="0" smtClean="0"/>
          </a:p>
          <a:p>
            <a:endParaRPr lang="en-US" altLang="ja-JP" b="1" dirty="0"/>
          </a:p>
          <a:p>
            <a:r>
              <a:rPr lang="ja-JP" altLang="en-US" b="1" dirty="0" smtClean="0"/>
              <a:t>大学にはいって、ミュンヒハウゼンのトリレンマを知る。</a:t>
            </a:r>
            <a:endParaRPr lang="en-US" altLang="ja-JP" b="1" dirty="0" smtClean="0"/>
          </a:p>
          <a:p>
            <a:r>
              <a:rPr lang="ja-JP" altLang="en-US" b="1" dirty="0" smtClean="0"/>
              <a:t>→ 基礎づけ主義を取れないとしたらどうしたらよいのか？</a:t>
            </a:r>
            <a:endParaRPr lang="en-US" altLang="ja-JP" b="1" dirty="0" smtClean="0"/>
          </a:p>
          <a:p>
            <a:endParaRPr lang="en-US" altLang="ja-JP" b="1" dirty="0"/>
          </a:p>
          <a:p>
            <a:r>
              <a:rPr lang="ja-JP" altLang="en-US" b="1" dirty="0" smtClean="0"/>
              <a:t>ドイツ観念論研究：様々なタイプの超越論的論証を学ぶ。</a:t>
            </a:r>
            <a:endParaRPr lang="en-US" altLang="ja-JP" b="1" dirty="0" smtClean="0"/>
          </a:p>
          <a:p>
            <a:r>
              <a:rPr lang="ja-JP" altLang="en-US" b="1" dirty="0"/>
              <a:t>分析哲学</a:t>
            </a:r>
            <a:r>
              <a:rPr lang="ja-JP" altLang="en-US" b="1" dirty="0" smtClean="0"/>
              <a:t>研究：</a:t>
            </a:r>
            <a:endParaRPr lang="ja-JP" altLang="ja-JP" b="1" dirty="0"/>
          </a:p>
          <a:p>
            <a:endParaRPr lang="en-US" altLang="ja-JP" dirty="0"/>
          </a:p>
          <a:p>
            <a:endParaRPr lang="en-US" altLang="ja-JP" dirty="0" smtClean="0"/>
          </a:p>
          <a:p>
            <a:endParaRPr lang="en-US" altLang="ja-JP" dirty="0"/>
          </a:p>
          <a:p>
            <a:endParaRPr lang="en-US" altLang="ja-JP" dirty="0" smtClean="0"/>
          </a:p>
          <a:p>
            <a:endParaRPr lang="en-US" altLang="ja-JP" dirty="0" smtClean="0"/>
          </a:p>
          <a:p>
            <a:endParaRPr lang="en-US" altLang="ja-JP" dirty="0"/>
          </a:p>
          <a:p>
            <a:endParaRPr lang="en-US" altLang="ja-JP" dirty="0" smtClean="0"/>
          </a:p>
          <a:p>
            <a:endParaRPr lang="ja-JP" altLang="ja-JP" dirty="0"/>
          </a:p>
          <a:p>
            <a:endParaRPr kumimoji="1" lang="ja-JP" altLang="en-US" dirty="0"/>
          </a:p>
        </p:txBody>
      </p:sp>
    </p:spTree>
    <p:extLst>
      <p:ext uri="{BB962C8B-B14F-4D97-AF65-F5344CB8AC3E}">
        <p14:creationId xmlns:p14="http://schemas.microsoft.com/office/powerpoint/2010/main" val="2029461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70000" lnSpcReduction="20000"/>
          </a:bodyPr>
          <a:lstStyle/>
          <a:p>
            <a:r>
              <a:rPr lang="ja-JP" altLang="en-US" b="1" dirty="0" smtClean="0">
                <a:solidFill>
                  <a:srgbClr val="FF0000"/>
                </a:solidFill>
              </a:rPr>
              <a:t>（ア）</a:t>
            </a:r>
            <a:r>
              <a:rPr lang="en-US" altLang="ja-JP" b="1" dirty="0" smtClean="0">
                <a:solidFill>
                  <a:srgbClr val="FF0000"/>
                </a:solidFill>
              </a:rPr>
              <a:t> </a:t>
            </a:r>
            <a:r>
              <a:rPr lang="ja-JP" altLang="ja-JP" b="1" dirty="0">
                <a:solidFill>
                  <a:srgbClr val="FF0000"/>
                </a:solidFill>
              </a:rPr>
              <a:t>純粋な問答論的矛盾の定義</a:t>
            </a:r>
          </a:p>
          <a:p>
            <a:r>
              <a:rPr lang="ja-JP" altLang="ja-JP" b="1" dirty="0" smtClean="0"/>
              <a:t>「</a:t>
            </a:r>
            <a:r>
              <a:rPr lang="ja-JP" altLang="ja-JP" b="1" dirty="0"/>
              <a:t>純粋な問答論的矛盾」</a:t>
            </a:r>
            <a:r>
              <a:rPr lang="ja-JP" altLang="ja-JP" b="1" dirty="0" smtClean="0"/>
              <a:t>と</a:t>
            </a:r>
            <a:r>
              <a:rPr lang="ja-JP" altLang="en-US" b="1" dirty="0" smtClean="0"/>
              <a:t>は、</a:t>
            </a:r>
            <a:r>
              <a:rPr lang="ja-JP" altLang="ja-JP" b="1" dirty="0" smtClean="0">
                <a:solidFill>
                  <a:schemeClr val="tx2"/>
                </a:solidFill>
              </a:rPr>
              <a:t>答え</a:t>
            </a:r>
            <a:r>
              <a:rPr lang="ja-JP" altLang="ja-JP" b="1" dirty="0">
                <a:solidFill>
                  <a:schemeClr val="tx2"/>
                </a:solidFill>
              </a:rPr>
              <a:t>が語用論的矛盾を含んで</a:t>
            </a:r>
            <a:r>
              <a:rPr lang="ja-JP" altLang="ja-JP" b="1" dirty="0" smtClean="0">
                <a:solidFill>
                  <a:schemeClr val="tx2"/>
                </a:solidFill>
              </a:rPr>
              <a:t>いない</a:t>
            </a:r>
            <a:r>
              <a:rPr lang="ja-JP" altLang="en-US" b="1" dirty="0" smtClean="0">
                <a:solidFill>
                  <a:schemeClr val="tx2"/>
                </a:solidFill>
              </a:rPr>
              <a:t>問答論的矛盾</a:t>
            </a:r>
            <a:r>
              <a:rPr lang="ja-JP" altLang="en-US" b="1" dirty="0" smtClean="0"/>
              <a:t>である。</a:t>
            </a:r>
            <a:r>
              <a:rPr lang="ja-JP" altLang="ja-JP" b="1" dirty="0" smtClean="0"/>
              <a:t>あるいは</a:t>
            </a:r>
            <a:r>
              <a:rPr lang="ja-JP" altLang="ja-JP" b="1" dirty="0">
                <a:solidFill>
                  <a:schemeClr val="tx2"/>
                </a:solidFill>
              </a:rPr>
              <a:t>含んでいるとしてもその語用論的矛盾は必要なものではなく、それを別の表現に書き換えて除去したとしても、問答論的矛盾は解消</a:t>
            </a:r>
            <a:r>
              <a:rPr lang="ja-JP" altLang="ja-JP" b="1" dirty="0" smtClean="0">
                <a:solidFill>
                  <a:schemeClr val="tx2"/>
                </a:solidFill>
              </a:rPr>
              <a:t>しない</a:t>
            </a:r>
            <a:r>
              <a:rPr lang="ja-JP" altLang="en-US" b="1" dirty="0" smtClean="0">
                <a:solidFill>
                  <a:schemeClr val="tx2"/>
                </a:solidFill>
              </a:rPr>
              <a:t>問答論的矛盾</a:t>
            </a:r>
            <a:r>
              <a:rPr lang="ja-JP" altLang="en-US" b="1" dirty="0" smtClean="0"/>
              <a:t>である。</a:t>
            </a:r>
            <a:endParaRPr lang="en-US" altLang="ja-JP" b="1" dirty="0" smtClean="0"/>
          </a:p>
          <a:p>
            <a:r>
              <a:rPr lang="ja-JP" altLang="en-US" b="1" dirty="0" smtClean="0"/>
              <a:t>例えば、</a:t>
            </a:r>
            <a:r>
              <a:rPr lang="en-US" altLang="ja-JP" b="1" dirty="0"/>
              <a:t> </a:t>
            </a:r>
            <a:endParaRPr lang="en-US" altLang="ja-JP" b="1" dirty="0" smtClean="0"/>
          </a:p>
          <a:p>
            <a:r>
              <a:rPr lang="en-US" altLang="ja-JP" b="1" dirty="0" smtClean="0"/>
              <a:t>     </a:t>
            </a:r>
            <a:r>
              <a:rPr lang="ja-JP" altLang="ja-JP" b="1" dirty="0" smtClean="0"/>
              <a:t>「</a:t>
            </a:r>
            <a:r>
              <a:rPr lang="ja-JP" altLang="ja-JP" b="1" dirty="0"/>
              <a:t>私の言うことが聞こえますか？」</a:t>
            </a:r>
          </a:p>
          <a:p>
            <a:r>
              <a:rPr lang="ja-JP" altLang="en-US" b="1" dirty="0"/>
              <a:t>　　</a:t>
            </a:r>
            <a:r>
              <a:rPr lang="ja-JP" altLang="en-US" b="1" dirty="0" smtClean="0"/>
              <a:t>     </a:t>
            </a:r>
            <a:r>
              <a:rPr lang="ja-JP" altLang="en-US" b="1" dirty="0"/>
              <a:t>　</a:t>
            </a:r>
            <a:r>
              <a:rPr lang="ja-JP" altLang="ja-JP" b="1" dirty="0"/>
              <a:t>「いいえ、あなたのいうこと</a:t>
            </a:r>
            <a:r>
              <a:rPr lang="ja-JP" altLang="en-US" b="1" dirty="0"/>
              <a:t>は</a:t>
            </a:r>
            <a:r>
              <a:rPr lang="ja-JP" altLang="ja-JP" b="1" dirty="0"/>
              <a:t>聞こえません」</a:t>
            </a:r>
            <a:r>
              <a:rPr lang="en-US" altLang="ja-JP" b="1" dirty="0"/>
              <a:t>’</a:t>
            </a:r>
            <a:r>
              <a:rPr lang="ja-JP" altLang="ja-JP" b="1" dirty="0"/>
              <a:t>　</a:t>
            </a:r>
            <a:endParaRPr lang="en-US" altLang="ja-JP" b="1" dirty="0"/>
          </a:p>
          <a:p>
            <a:r>
              <a:rPr lang="ja-JP" altLang="en-US" b="1" dirty="0" smtClean="0"/>
              <a:t>　　「あなたは日本語が分かりますか？」</a:t>
            </a:r>
            <a:endParaRPr lang="en-US" altLang="ja-JP" b="1" dirty="0" smtClean="0"/>
          </a:p>
          <a:p>
            <a:r>
              <a:rPr lang="ja-JP" altLang="en-US" b="1" dirty="0"/>
              <a:t>　</a:t>
            </a:r>
            <a:r>
              <a:rPr lang="ja-JP" altLang="en-US" b="1" dirty="0" smtClean="0"/>
              <a:t>　　　　「</a:t>
            </a:r>
            <a:r>
              <a:rPr lang="en-US" altLang="ja-JP" b="1" dirty="0" smtClean="0"/>
              <a:t>No, I cannot understand Japanese</a:t>
            </a:r>
            <a:r>
              <a:rPr lang="ja-JP" altLang="en-US" b="1" dirty="0" smtClean="0"/>
              <a:t>」</a:t>
            </a:r>
            <a:endParaRPr lang="ja-JP" altLang="ja-JP" b="1" dirty="0"/>
          </a:p>
          <a:p>
            <a:r>
              <a:rPr lang="ja-JP" altLang="ja-JP" b="1" dirty="0"/>
              <a:t>　　「あなたは、私の質問を憶えられますか</a:t>
            </a:r>
            <a:r>
              <a:rPr lang="ja-JP" altLang="ja-JP" b="1" dirty="0" smtClean="0"/>
              <a:t>」</a:t>
            </a:r>
            <a:endParaRPr lang="en-US" altLang="ja-JP" b="1" dirty="0" smtClean="0"/>
          </a:p>
          <a:p>
            <a:r>
              <a:rPr lang="ja-JP" altLang="en-US" b="1" dirty="0"/>
              <a:t>　</a:t>
            </a:r>
            <a:r>
              <a:rPr lang="ja-JP" altLang="en-US" b="1" dirty="0" smtClean="0"/>
              <a:t>　　　　</a:t>
            </a:r>
            <a:r>
              <a:rPr lang="ja-JP" altLang="ja-JP" b="1" dirty="0" smtClean="0"/>
              <a:t>「</a:t>
            </a:r>
            <a:r>
              <a:rPr lang="ja-JP" altLang="ja-JP" b="1" dirty="0"/>
              <a:t>いいえ、私はあなたの質問を憶えられません」</a:t>
            </a:r>
          </a:p>
          <a:p>
            <a:r>
              <a:rPr lang="ja-JP" altLang="ja-JP" b="1" dirty="0"/>
              <a:t>　　「私の質問に答えられますか？</a:t>
            </a:r>
            <a:r>
              <a:rPr lang="ja-JP" altLang="ja-JP" b="1" dirty="0" smtClean="0"/>
              <a:t>」</a:t>
            </a:r>
            <a:endParaRPr lang="en-US" altLang="ja-JP" b="1" dirty="0" smtClean="0"/>
          </a:p>
          <a:p>
            <a:r>
              <a:rPr lang="ja-JP" altLang="en-US" b="1" dirty="0"/>
              <a:t>　</a:t>
            </a:r>
            <a:r>
              <a:rPr lang="ja-JP" altLang="en-US" b="1" dirty="0" smtClean="0"/>
              <a:t>　　　　</a:t>
            </a:r>
            <a:r>
              <a:rPr lang="ja-JP" altLang="ja-JP" b="1" dirty="0" smtClean="0"/>
              <a:t>「</a:t>
            </a:r>
            <a:r>
              <a:rPr lang="ja-JP" altLang="ja-JP" b="1" dirty="0"/>
              <a:t>いいえ、あなたの質問に答えられません」</a:t>
            </a:r>
          </a:p>
          <a:p>
            <a:r>
              <a:rPr lang="ja-JP" altLang="ja-JP" b="1" dirty="0"/>
              <a:t>　　「私の言うことを聞いていますか？」</a:t>
            </a:r>
          </a:p>
          <a:p>
            <a:r>
              <a:rPr lang="ja-JP" altLang="en-US" b="1" dirty="0" smtClean="0"/>
              <a:t>　　　　　</a:t>
            </a:r>
            <a:r>
              <a:rPr lang="ja-JP" altLang="ja-JP" b="1" dirty="0" smtClean="0"/>
              <a:t>「</a:t>
            </a:r>
            <a:r>
              <a:rPr lang="ja-JP" altLang="ja-JP" b="1" dirty="0"/>
              <a:t>いいえ、私はあなたの言うことを聞いていません」</a:t>
            </a:r>
          </a:p>
          <a:p>
            <a:r>
              <a:rPr lang="ja-JP" altLang="en-US" b="1" dirty="0" smtClean="0"/>
              <a:t>　　</a:t>
            </a:r>
            <a:r>
              <a:rPr lang="ja-JP" altLang="ja-JP" b="1" dirty="0" smtClean="0"/>
              <a:t>「</a:t>
            </a:r>
            <a:r>
              <a:rPr lang="ja-JP" altLang="ja-JP" b="1" dirty="0"/>
              <a:t>この問いに何らかの仕方で答えられますか？」</a:t>
            </a:r>
          </a:p>
          <a:p>
            <a:r>
              <a:rPr lang="ja-JP" altLang="en-US" b="1" dirty="0" smtClean="0"/>
              <a:t>　　　　　</a:t>
            </a:r>
            <a:r>
              <a:rPr lang="ja-JP" altLang="ja-JP" b="1" dirty="0" smtClean="0"/>
              <a:t>「</a:t>
            </a:r>
            <a:r>
              <a:rPr lang="ja-JP" altLang="ja-JP" b="1" dirty="0"/>
              <a:t>いいえ、わたしは、どんな仕方であれ、答えられません」</a:t>
            </a:r>
          </a:p>
          <a:p>
            <a:endParaRPr lang="en-US" altLang="ja-JP" dirty="0" smtClean="0"/>
          </a:p>
          <a:p>
            <a:endParaRPr lang="en-US" altLang="ja-JP" dirty="0" smtClean="0"/>
          </a:p>
          <a:p>
            <a:r>
              <a:rPr lang="ja-JP" altLang="ja-JP" sz="1900" dirty="0" smtClean="0"/>
              <a:t>拙論</a:t>
            </a:r>
            <a:r>
              <a:rPr lang="ja-JP" altLang="ja-JP" sz="1900" dirty="0"/>
              <a:t>（</a:t>
            </a:r>
            <a:r>
              <a:rPr lang="en-US" altLang="ja-JP" sz="1900" dirty="0" err="1"/>
              <a:t>Irie</a:t>
            </a:r>
            <a:r>
              <a:rPr lang="en-US" altLang="ja-JP" sz="1900" dirty="0"/>
              <a:t> 2010</a:t>
            </a:r>
            <a:r>
              <a:rPr lang="ja-JP" altLang="ja-JP" sz="1900" dirty="0"/>
              <a:t>）では、問答論的矛盾を構成する問いは、語用論的に矛盾している、と論じた。しかし、これは強すぎる表現だった。現在は、そのような質問は、不適格であるが矛盾とまでは言えない、と考える。</a:t>
            </a: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712968" cy="5856312"/>
          </a:xfrm>
        </p:spPr>
        <p:txBody>
          <a:bodyPr>
            <a:normAutofit fontScale="77500" lnSpcReduction="20000"/>
          </a:bodyPr>
          <a:lstStyle/>
          <a:p>
            <a:r>
              <a:rPr lang="ja-JP" altLang="en-US" b="1" dirty="0" smtClean="0">
                <a:solidFill>
                  <a:srgbClr val="FF0000"/>
                </a:solidFill>
              </a:rPr>
              <a:t>（イ）</a:t>
            </a:r>
            <a:r>
              <a:rPr lang="en-US" altLang="ja-JP" b="1" dirty="0" smtClean="0">
                <a:solidFill>
                  <a:srgbClr val="FF0000"/>
                </a:solidFill>
              </a:rPr>
              <a:t> </a:t>
            </a:r>
            <a:r>
              <a:rPr lang="ja-JP" altLang="ja-JP" b="1" dirty="0">
                <a:solidFill>
                  <a:srgbClr val="FF0000"/>
                </a:solidFill>
              </a:rPr>
              <a:t>混合型問答論的</a:t>
            </a:r>
            <a:r>
              <a:rPr lang="ja-JP" altLang="ja-JP" b="1" dirty="0" smtClean="0">
                <a:solidFill>
                  <a:srgbClr val="FF0000"/>
                </a:solidFill>
              </a:rPr>
              <a:t>矛盾</a:t>
            </a:r>
            <a:r>
              <a:rPr lang="ja-JP" altLang="en-US" b="1" dirty="0" smtClean="0">
                <a:solidFill>
                  <a:srgbClr val="FF0000"/>
                </a:solidFill>
              </a:rPr>
              <a:t>の定義</a:t>
            </a:r>
            <a:endParaRPr lang="ja-JP" altLang="ja-JP" b="1" dirty="0">
              <a:solidFill>
                <a:srgbClr val="FF0000"/>
              </a:solidFill>
            </a:endParaRPr>
          </a:p>
          <a:p>
            <a:r>
              <a:rPr lang="ja-JP" altLang="en-US" dirty="0" smtClean="0"/>
              <a:t>「</a:t>
            </a:r>
            <a:r>
              <a:rPr lang="ja-JP" altLang="ja-JP" dirty="0" smtClean="0"/>
              <a:t>混合型</a:t>
            </a:r>
            <a:r>
              <a:rPr lang="ja-JP" altLang="ja-JP" dirty="0"/>
              <a:t>問答論的</a:t>
            </a:r>
            <a:r>
              <a:rPr lang="ja-JP" altLang="ja-JP" dirty="0" smtClean="0"/>
              <a:t>矛盾</a:t>
            </a:r>
            <a:r>
              <a:rPr lang="ja-JP" altLang="en-US" dirty="0" smtClean="0"/>
              <a:t>」と</a:t>
            </a:r>
            <a:r>
              <a:rPr lang="ja-JP" altLang="ja-JP" dirty="0" smtClean="0"/>
              <a:t>は</a:t>
            </a:r>
            <a:r>
              <a:rPr lang="ja-JP" altLang="ja-JP" dirty="0"/>
              <a:t>、</a:t>
            </a:r>
            <a:r>
              <a:rPr lang="ja-JP" altLang="ja-JP" dirty="0">
                <a:solidFill>
                  <a:schemeClr val="tx2"/>
                </a:solidFill>
              </a:rPr>
              <a:t>返答が語用論的矛盾を含むような問答論的矛盾</a:t>
            </a:r>
            <a:r>
              <a:rPr lang="ja-JP" altLang="ja-JP" dirty="0"/>
              <a:t>である</a:t>
            </a:r>
            <a:r>
              <a:rPr lang="ja-JP" altLang="ja-JP" dirty="0" smtClean="0"/>
              <a:t>。</a:t>
            </a:r>
            <a:endParaRPr lang="en-US" altLang="ja-JP" dirty="0" smtClean="0"/>
          </a:p>
          <a:p>
            <a:r>
              <a:rPr lang="en-US" altLang="ja-JP" dirty="0"/>
              <a:t> </a:t>
            </a:r>
            <a:endParaRPr lang="ja-JP" altLang="ja-JP" dirty="0"/>
          </a:p>
          <a:p>
            <a:r>
              <a:rPr lang="ja-JP" altLang="en-US" dirty="0" smtClean="0"/>
              <a:t>　</a:t>
            </a:r>
            <a:r>
              <a:rPr lang="ja-JP" altLang="ja-JP" dirty="0" smtClean="0"/>
              <a:t>「</a:t>
            </a:r>
            <a:r>
              <a:rPr lang="ja-JP" altLang="ja-JP" dirty="0"/>
              <a:t>あなたは、誠実に私に話していますか？」</a:t>
            </a:r>
          </a:p>
          <a:p>
            <a:r>
              <a:rPr lang="ja-JP" altLang="en-US" dirty="0" smtClean="0"/>
              <a:t>　　　　</a:t>
            </a:r>
            <a:r>
              <a:rPr lang="ja-JP" altLang="ja-JP" dirty="0" smtClean="0"/>
              <a:t>「</a:t>
            </a:r>
            <a:r>
              <a:rPr lang="ja-JP" altLang="ja-JP" dirty="0"/>
              <a:t>いいえ、私は誠実にあなたに話していません」</a:t>
            </a:r>
          </a:p>
          <a:p>
            <a:r>
              <a:rPr lang="ja-JP" altLang="en-US" dirty="0" smtClean="0"/>
              <a:t>　</a:t>
            </a:r>
            <a:r>
              <a:rPr lang="en-US" altLang="ja-JP" dirty="0"/>
              <a:t> </a:t>
            </a:r>
            <a:r>
              <a:rPr lang="ja-JP" altLang="ja-JP" dirty="0" smtClean="0"/>
              <a:t>「</a:t>
            </a:r>
            <a:r>
              <a:rPr lang="ja-JP" altLang="ja-JP" dirty="0"/>
              <a:t>あなたは、嘘つきですか？</a:t>
            </a:r>
            <a:r>
              <a:rPr lang="ja-JP" altLang="ja-JP" dirty="0" smtClean="0"/>
              <a:t>」</a:t>
            </a:r>
            <a:endParaRPr lang="en-US" altLang="ja-JP" dirty="0" smtClean="0"/>
          </a:p>
          <a:p>
            <a:r>
              <a:rPr lang="ja-JP" altLang="en-US" dirty="0"/>
              <a:t>　</a:t>
            </a:r>
            <a:r>
              <a:rPr lang="ja-JP" altLang="en-US" dirty="0" smtClean="0"/>
              <a:t>　　　</a:t>
            </a:r>
            <a:r>
              <a:rPr lang="ja-JP" altLang="ja-JP" dirty="0" smtClean="0"/>
              <a:t>「</a:t>
            </a:r>
            <a:r>
              <a:rPr lang="ja-JP" altLang="ja-JP" dirty="0"/>
              <a:t>はい、私は嘘つきです」</a:t>
            </a:r>
          </a:p>
          <a:p>
            <a:r>
              <a:rPr lang="ja-JP" altLang="en-US" dirty="0" smtClean="0"/>
              <a:t>　</a:t>
            </a:r>
            <a:r>
              <a:rPr lang="ja-JP" altLang="ja-JP" dirty="0" smtClean="0"/>
              <a:t>「</a:t>
            </a:r>
            <a:r>
              <a:rPr lang="ja-JP" altLang="ja-JP" dirty="0"/>
              <a:t>どなた</a:t>
            </a:r>
            <a:r>
              <a:rPr lang="ja-JP" altLang="ja-JP" dirty="0" smtClean="0"/>
              <a:t>かいません</a:t>
            </a:r>
            <a:r>
              <a:rPr lang="ja-JP" altLang="ja-JP" dirty="0"/>
              <a:t>か？</a:t>
            </a:r>
            <a:r>
              <a:rPr lang="ja-JP" altLang="ja-JP" dirty="0" smtClean="0"/>
              <a:t>」</a:t>
            </a:r>
            <a:endParaRPr lang="en-US" altLang="ja-JP" dirty="0" smtClean="0"/>
          </a:p>
          <a:p>
            <a:r>
              <a:rPr lang="ja-JP" altLang="en-US" dirty="0"/>
              <a:t>　</a:t>
            </a:r>
            <a:r>
              <a:rPr lang="ja-JP" altLang="en-US" dirty="0" smtClean="0"/>
              <a:t>　　　</a:t>
            </a:r>
            <a:r>
              <a:rPr lang="ja-JP" altLang="ja-JP" dirty="0" smtClean="0"/>
              <a:t>「</a:t>
            </a:r>
            <a:r>
              <a:rPr lang="ja-JP" altLang="ja-JP" dirty="0"/>
              <a:t>いいえ、誰もいません」</a:t>
            </a:r>
          </a:p>
          <a:p>
            <a:r>
              <a:rPr lang="ja-JP" altLang="en-US" dirty="0" smtClean="0"/>
              <a:t>　</a:t>
            </a:r>
            <a:r>
              <a:rPr lang="ja-JP" altLang="ja-JP" dirty="0" smtClean="0"/>
              <a:t>「</a:t>
            </a:r>
            <a:r>
              <a:rPr lang="ja-JP" altLang="ja-JP" dirty="0"/>
              <a:t>あなたは、存在しますか？</a:t>
            </a:r>
            <a:r>
              <a:rPr lang="ja-JP" altLang="ja-JP" dirty="0" smtClean="0"/>
              <a:t>」</a:t>
            </a:r>
            <a:endParaRPr lang="en-US" altLang="ja-JP" dirty="0" smtClean="0"/>
          </a:p>
          <a:p>
            <a:r>
              <a:rPr lang="ja-JP" altLang="en-US" dirty="0"/>
              <a:t>　</a:t>
            </a:r>
            <a:r>
              <a:rPr lang="ja-JP" altLang="en-US" dirty="0" smtClean="0"/>
              <a:t>　　　</a:t>
            </a:r>
            <a:r>
              <a:rPr lang="ja-JP" altLang="ja-JP" dirty="0" smtClean="0"/>
              <a:t>「</a:t>
            </a:r>
            <a:r>
              <a:rPr lang="ja-JP" altLang="ja-JP" dirty="0"/>
              <a:t>いいえ、私は存在しません」</a:t>
            </a:r>
          </a:p>
          <a:p>
            <a:r>
              <a:rPr lang="ja-JP" altLang="en-US" dirty="0" smtClean="0"/>
              <a:t>　</a:t>
            </a:r>
            <a:r>
              <a:rPr lang="ja-JP" altLang="ja-JP" dirty="0" smtClean="0"/>
              <a:t>「</a:t>
            </a:r>
            <a:r>
              <a:rPr lang="ja-JP" altLang="ja-JP" dirty="0"/>
              <a:t>私は、存在しますか？</a:t>
            </a:r>
            <a:r>
              <a:rPr lang="ja-JP" altLang="ja-JP" dirty="0" smtClean="0"/>
              <a:t>」</a:t>
            </a:r>
            <a:endParaRPr lang="en-US" altLang="ja-JP" dirty="0" smtClean="0"/>
          </a:p>
          <a:p>
            <a:r>
              <a:rPr lang="ja-JP" altLang="en-US" dirty="0"/>
              <a:t>　</a:t>
            </a:r>
            <a:r>
              <a:rPr lang="ja-JP" altLang="en-US" dirty="0" smtClean="0"/>
              <a:t>　　　</a:t>
            </a:r>
            <a:r>
              <a:rPr lang="ja-JP" altLang="ja-JP" dirty="0" smtClean="0"/>
              <a:t>「</a:t>
            </a:r>
            <a:r>
              <a:rPr lang="ja-JP" altLang="ja-JP" dirty="0"/>
              <a:t>いいえ、あなたは存在しません」</a:t>
            </a:r>
          </a:p>
          <a:p>
            <a:r>
              <a:rPr lang="ja-JP" altLang="en-US" dirty="0" smtClean="0"/>
              <a:t>　</a:t>
            </a:r>
            <a:r>
              <a:rPr lang="ja-JP" altLang="ja-JP" dirty="0" smtClean="0"/>
              <a:t>「</a:t>
            </a:r>
            <a:r>
              <a:rPr lang="ja-JP" altLang="ja-JP" dirty="0"/>
              <a:t>あなたは何か主張していますか？</a:t>
            </a:r>
            <a:r>
              <a:rPr lang="ja-JP" altLang="ja-JP" dirty="0" smtClean="0"/>
              <a:t>」</a:t>
            </a:r>
            <a:endParaRPr lang="en-US" altLang="ja-JP" dirty="0" smtClean="0"/>
          </a:p>
          <a:p>
            <a:r>
              <a:rPr lang="ja-JP" altLang="en-US" dirty="0"/>
              <a:t>　</a:t>
            </a:r>
            <a:r>
              <a:rPr lang="ja-JP" altLang="en-US" dirty="0" smtClean="0"/>
              <a:t>　　　</a:t>
            </a:r>
            <a:r>
              <a:rPr lang="ja-JP" altLang="ja-JP" dirty="0" smtClean="0"/>
              <a:t>「</a:t>
            </a:r>
            <a:r>
              <a:rPr lang="ja-JP" altLang="ja-JP" dirty="0"/>
              <a:t>いいえ、私は何も主張していません」</a:t>
            </a:r>
          </a:p>
          <a:p>
            <a:r>
              <a:rPr lang="ja-JP" altLang="en-US" dirty="0" smtClean="0"/>
              <a:t>　</a:t>
            </a:r>
            <a:r>
              <a:rPr lang="ja-JP" altLang="ja-JP" dirty="0" smtClean="0"/>
              <a:t>「</a:t>
            </a:r>
            <a:r>
              <a:rPr lang="ja-JP" altLang="ja-JP" dirty="0"/>
              <a:t>あなたはどんな言語を使えますか？」「私はどんな言語も使えません」</a:t>
            </a:r>
          </a:p>
          <a:p>
            <a:r>
              <a:rPr lang="en-US" altLang="ja-JP" dirty="0"/>
              <a:t> </a:t>
            </a:r>
            <a:endParaRPr lang="ja-JP" altLang="ja-JP" dirty="0"/>
          </a:p>
          <a:p>
            <a:r>
              <a:rPr lang="ja-JP" altLang="en-US" dirty="0" smtClean="0">
                <a:solidFill>
                  <a:srgbClr val="C00000"/>
                </a:solidFill>
              </a:rPr>
              <a:t>これら二つのタイプの</a:t>
            </a:r>
            <a:r>
              <a:rPr lang="ja-JP" altLang="ja-JP" dirty="0" smtClean="0">
                <a:solidFill>
                  <a:srgbClr val="C00000"/>
                </a:solidFill>
              </a:rPr>
              <a:t>問答論的矛盾</a:t>
            </a:r>
            <a:r>
              <a:rPr lang="ja-JP" altLang="en-US" dirty="0" smtClean="0">
                <a:solidFill>
                  <a:srgbClr val="C00000"/>
                </a:solidFill>
              </a:rPr>
              <a:t>は、何が</a:t>
            </a:r>
            <a:r>
              <a:rPr lang="ja-JP" altLang="ja-JP" dirty="0" smtClean="0">
                <a:solidFill>
                  <a:srgbClr val="C00000"/>
                </a:solidFill>
              </a:rPr>
              <a:t>コミュニケーション</a:t>
            </a:r>
            <a:r>
              <a:rPr lang="ja-JP" altLang="ja-JP" dirty="0">
                <a:solidFill>
                  <a:srgbClr val="C00000"/>
                </a:solidFill>
              </a:rPr>
              <a:t>ないし言語的な相互応答の必要</a:t>
            </a:r>
            <a:r>
              <a:rPr lang="ja-JP" altLang="ja-JP" dirty="0" smtClean="0">
                <a:solidFill>
                  <a:srgbClr val="C00000"/>
                </a:solidFill>
              </a:rPr>
              <a:t>条件</a:t>
            </a:r>
            <a:r>
              <a:rPr lang="ja-JP" altLang="en-US" dirty="0" smtClean="0">
                <a:solidFill>
                  <a:srgbClr val="C00000"/>
                </a:solidFill>
              </a:rPr>
              <a:t>であるかを</a:t>
            </a:r>
            <a:r>
              <a:rPr lang="ja-JP" altLang="ja-JP" dirty="0" smtClean="0">
                <a:solidFill>
                  <a:srgbClr val="C00000"/>
                </a:solidFill>
              </a:rPr>
              <a:t>、否定的</a:t>
            </a:r>
            <a:r>
              <a:rPr lang="ja-JP" altLang="ja-JP" dirty="0">
                <a:solidFill>
                  <a:srgbClr val="C00000"/>
                </a:solidFill>
              </a:rPr>
              <a:t>な仕方</a:t>
            </a:r>
            <a:r>
              <a:rPr lang="ja-JP" altLang="ja-JP" dirty="0" smtClean="0">
                <a:solidFill>
                  <a:srgbClr val="C00000"/>
                </a:solidFill>
              </a:rPr>
              <a:t>で示している</a:t>
            </a:r>
            <a:r>
              <a:rPr lang="ja-JP" altLang="en-US" dirty="0" smtClean="0">
                <a:solidFill>
                  <a:srgbClr val="C00000"/>
                </a:solidFill>
              </a:rPr>
              <a:t>。</a:t>
            </a:r>
            <a:endParaRPr lang="en-US" altLang="ja-JP" dirty="0" smtClean="0">
              <a:solidFill>
                <a:srgbClr val="C00000"/>
              </a:solidFill>
            </a:endParaRPr>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85000" lnSpcReduction="10000"/>
          </a:bodyPr>
          <a:lstStyle/>
          <a:p>
            <a:r>
              <a:rPr lang="en-US" altLang="ja-JP" dirty="0"/>
              <a:t> </a:t>
            </a:r>
            <a:endParaRPr lang="ja-JP" altLang="ja-JP" dirty="0"/>
          </a:p>
          <a:p>
            <a:r>
              <a:rPr lang="ja-JP" altLang="ja-JP" b="1" dirty="0">
                <a:solidFill>
                  <a:srgbClr val="FF0000"/>
                </a:solidFill>
              </a:rPr>
              <a:t>（２）問答論的矛盾による超越論的論証</a:t>
            </a:r>
          </a:p>
          <a:p>
            <a:r>
              <a:rPr lang="en-US" altLang="ja-JP" b="1" dirty="0" smtClean="0">
                <a:solidFill>
                  <a:srgbClr val="FF0000"/>
                </a:solidFill>
              </a:rPr>
              <a:t>(a)</a:t>
            </a:r>
            <a:r>
              <a:rPr lang="ja-JP" altLang="ja-JP" b="1" dirty="0" smtClean="0">
                <a:solidFill>
                  <a:srgbClr val="FF0000"/>
                </a:solidFill>
              </a:rPr>
              <a:t> </a:t>
            </a:r>
            <a:r>
              <a:rPr lang="ja-JP" altLang="ja-JP" b="1" dirty="0">
                <a:solidFill>
                  <a:srgbClr val="FF0000"/>
                </a:solidFill>
              </a:rPr>
              <a:t>問答論的矛盾による超越論的論証とは何か</a:t>
            </a:r>
          </a:p>
          <a:p>
            <a:r>
              <a:rPr lang="ja-JP" altLang="ja-JP" dirty="0"/>
              <a:t>ロバート・スターン</a:t>
            </a:r>
            <a:r>
              <a:rPr lang="ja-JP" altLang="ja-JP" dirty="0" smtClean="0"/>
              <a:t>に</a:t>
            </a:r>
            <a:r>
              <a:rPr lang="ja-JP" altLang="en-US" dirty="0" smtClean="0"/>
              <a:t>よれば、</a:t>
            </a:r>
            <a:r>
              <a:rPr lang="ja-JP" altLang="ja-JP" dirty="0" smtClean="0">
                <a:solidFill>
                  <a:schemeClr val="tx2"/>
                </a:solidFill>
              </a:rPr>
              <a:t>「</a:t>
            </a:r>
            <a:r>
              <a:rPr lang="ja-JP" altLang="ja-JP" dirty="0">
                <a:solidFill>
                  <a:schemeClr val="tx2"/>
                </a:solidFill>
              </a:rPr>
              <a:t>超越論的論証」</a:t>
            </a:r>
            <a:r>
              <a:rPr lang="ja-JP" altLang="ja-JP" dirty="0"/>
              <a:t>とは</a:t>
            </a:r>
            <a:r>
              <a:rPr lang="ja-JP" altLang="ja-JP" dirty="0" smtClean="0"/>
              <a:t>、</a:t>
            </a:r>
            <a:endParaRPr lang="en-US" altLang="ja-JP" dirty="0" smtClean="0"/>
          </a:p>
          <a:p>
            <a:r>
              <a:rPr lang="ja-JP" altLang="en-US" dirty="0" smtClean="0"/>
              <a:t>　　</a:t>
            </a:r>
            <a:r>
              <a:rPr lang="en-US" altLang="ja-JP" dirty="0" smtClean="0"/>
              <a:t>Y</a:t>
            </a:r>
            <a:r>
              <a:rPr lang="ja-JP" altLang="en-US" dirty="0" smtClean="0"/>
              <a:t>→</a:t>
            </a:r>
            <a:r>
              <a:rPr lang="en-US" altLang="ja-JP" dirty="0" smtClean="0"/>
              <a:t>X</a:t>
            </a:r>
            <a:r>
              <a:rPr lang="ja-JP" altLang="en-US" dirty="0" err="1" smtClean="0"/>
              <a:t>、</a:t>
            </a:r>
            <a:r>
              <a:rPr lang="en-US" altLang="ja-JP" dirty="0" smtClean="0"/>
              <a:t>Y</a:t>
            </a:r>
            <a:r>
              <a:rPr lang="ja-JP" altLang="en-US" dirty="0" smtClean="0"/>
              <a:t>　┣　</a:t>
            </a:r>
            <a:r>
              <a:rPr lang="en-US" altLang="ja-JP" dirty="0" smtClean="0"/>
              <a:t>X</a:t>
            </a:r>
            <a:r>
              <a:rPr lang="ja-JP" altLang="en-US" dirty="0" smtClean="0"/>
              <a:t>　</a:t>
            </a:r>
            <a:endParaRPr lang="en-US" altLang="ja-JP" dirty="0" smtClean="0"/>
          </a:p>
          <a:p>
            <a:r>
              <a:rPr lang="ja-JP" altLang="en-US" dirty="0" smtClean="0"/>
              <a:t>という形式の論証である</a:t>
            </a:r>
            <a:r>
              <a:rPr lang="ja-JP" altLang="ja-JP" dirty="0"/>
              <a:t>（</a:t>
            </a:r>
            <a:r>
              <a:rPr lang="en-US" altLang="ja-JP" dirty="0"/>
              <a:t>R.</a:t>
            </a:r>
            <a:r>
              <a:rPr lang="ja-JP" altLang="en-US" dirty="0"/>
              <a:t> </a:t>
            </a:r>
            <a:r>
              <a:rPr lang="en-US" altLang="ja-JP" dirty="0"/>
              <a:t>Stern 2015) </a:t>
            </a:r>
            <a:r>
              <a:rPr lang="ja-JP" altLang="en-US" dirty="0" err="1" smtClean="0"/>
              <a:t>。</a:t>
            </a:r>
            <a:endParaRPr lang="en-US" altLang="ja-JP" dirty="0" smtClean="0"/>
          </a:p>
          <a:p>
            <a:endParaRPr lang="en-US" altLang="ja-JP" dirty="0" smtClean="0"/>
          </a:p>
          <a:p>
            <a:r>
              <a:rPr lang="ja-JP" altLang="en-US" dirty="0"/>
              <a:t>　</a:t>
            </a:r>
            <a:r>
              <a:rPr lang="ja-JP" altLang="ja-JP" dirty="0" smtClean="0"/>
              <a:t>超越論的</a:t>
            </a:r>
            <a:r>
              <a:rPr lang="ja-JP" altLang="ja-JP" dirty="0"/>
              <a:t>論証において、</a:t>
            </a:r>
            <a:r>
              <a:rPr lang="en-US" altLang="ja-JP" dirty="0"/>
              <a:t>X</a:t>
            </a:r>
            <a:r>
              <a:rPr lang="ja-JP" altLang="ja-JP" dirty="0"/>
              <a:t>が</a:t>
            </a:r>
            <a:r>
              <a:rPr lang="en-US" altLang="ja-JP" dirty="0"/>
              <a:t>Y</a:t>
            </a:r>
            <a:r>
              <a:rPr lang="ja-JP" altLang="ja-JP" dirty="0"/>
              <a:t>の可能性のための必要条件であることを示すためによく使われるのは、もし</a:t>
            </a:r>
            <a:r>
              <a:rPr lang="en-US" altLang="ja-JP" dirty="0"/>
              <a:t>X</a:t>
            </a:r>
            <a:r>
              <a:rPr lang="ja-JP" altLang="ja-JP" dirty="0"/>
              <a:t>が成り立たないとすると</a:t>
            </a:r>
            <a:r>
              <a:rPr lang="en-US" altLang="ja-JP" dirty="0"/>
              <a:t>Y</a:t>
            </a:r>
            <a:r>
              <a:rPr lang="ja-JP" altLang="ja-JP" dirty="0"/>
              <a:t>も成り立たないことを示すことであり、</a:t>
            </a:r>
            <a:r>
              <a:rPr lang="en-US" altLang="ja-JP" dirty="0"/>
              <a:t>X</a:t>
            </a:r>
            <a:r>
              <a:rPr lang="ja-JP" altLang="ja-JP" dirty="0"/>
              <a:t>が成り立たないことと、</a:t>
            </a:r>
            <a:r>
              <a:rPr lang="en-US" altLang="ja-JP" dirty="0"/>
              <a:t>Y</a:t>
            </a:r>
            <a:r>
              <a:rPr lang="ja-JP" altLang="ja-JP" dirty="0"/>
              <a:t>が成り立つことが、矛盾することを示すことである</a:t>
            </a:r>
            <a:r>
              <a:rPr lang="ja-JP" altLang="ja-JP" dirty="0" smtClean="0"/>
              <a:t>。</a:t>
            </a:r>
            <a:r>
              <a:rPr lang="ja-JP" altLang="en-US" dirty="0" smtClean="0"/>
              <a:t>　</a:t>
            </a:r>
            <a:endParaRPr lang="en-US" altLang="ja-JP" dirty="0" smtClean="0"/>
          </a:p>
          <a:p>
            <a:r>
              <a:rPr lang="ja-JP" altLang="en-US" dirty="0"/>
              <a:t>　</a:t>
            </a:r>
            <a:r>
              <a:rPr lang="ja-JP" altLang="en-US" dirty="0" smtClean="0"/>
              <a:t>　　￢</a:t>
            </a:r>
            <a:r>
              <a:rPr lang="en-US" altLang="ja-JP" dirty="0" smtClean="0"/>
              <a:t>X</a:t>
            </a:r>
            <a:r>
              <a:rPr lang="ja-JP" altLang="en-US" dirty="0" smtClean="0"/>
              <a:t>∧Ｙ┣ ⊥</a:t>
            </a:r>
            <a:endParaRPr lang="en-US" altLang="ja-JP" dirty="0" smtClean="0"/>
          </a:p>
          <a:p>
            <a:endParaRPr lang="en-US" altLang="ja-JP" dirty="0" smtClean="0"/>
          </a:p>
          <a:p>
            <a:r>
              <a:rPr lang="ja-JP" altLang="ja-JP" dirty="0" smtClean="0"/>
              <a:t>その</a:t>
            </a:r>
            <a:r>
              <a:rPr lang="ja-JP" altLang="ja-JP" dirty="0"/>
              <a:t>時の矛盾としてよく使われるのは、論理的な矛盾、意味論的な矛盾、語用論的な矛盾で</a:t>
            </a:r>
            <a:r>
              <a:rPr lang="ja-JP" altLang="ja-JP" dirty="0" smtClean="0"/>
              <a:t>あ</a:t>
            </a:r>
            <a:r>
              <a:rPr lang="ja-JP" altLang="en-US" dirty="0" smtClean="0"/>
              <a:t>る</a:t>
            </a:r>
            <a:r>
              <a:rPr lang="ja-JP" altLang="ja-JP" dirty="0" smtClean="0"/>
              <a:t>。</a:t>
            </a:r>
            <a:r>
              <a:rPr lang="ja-JP" altLang="en-US" dirty="0" smtClean="0">
                <a:solidFill>
                  <a:schemeClr val="tx2"/>
                </a:solidFill>
              </a:rPr>
              <a:t>ここでは、</a:t>
            </a:r>
            <a:r>
              <a:rPr lang="ja-JP" altLang="ja-JP" dirty="0" smtClean="0">
                <a:solidFill>
                  <a:schemeClr val="tx2"/>
                </a:solidFill>
              </a:rPr>
              <a:t>問答論的</a:t>
            </a:r>
            <a:r>
              <a:rPr lang="ja-JP" altLang="ja-JP" dirty="0">
                <a:solidFill>
                  <a:schemeClr val="tx2"/>
                </a:solidFill>
              </a:rPr>
              <a:t>矛盾を</a:t>
            </a:r>
            <a:r>
              <a:rPr lang="ja-JP" altLang="ja-JP" dirty="0" smtClean="0">
                <a:solidFill>
                  <a:schemeClr val="tx2"/>
                </a:solidFill>
              </a:rPr>
              <a:t>利用</a:t>
            </a:r>
            <a:r>
              <a:rPr lang="ja-JP" altLang="en-US" dirty="0" smtClean="0">
                <a:solidFill>
                  <a:schemeClr val="tx2"/>
                </a:solidFill>
              </a:rPr>
              <a:t>する</a:t>
            </a:r>
            <a:r>
              <a:rPr lang="ja-JP" altLang="en-US" dirty="0" smtClean="0"/>
              <a:t>。</a:t>
            </a:r>
            <a:r>
              <a:rPr lang="ja-JP" altLang="ja-JP" dirty="0" smtClean="0"/>
              <a:t>問答論的</a:t>
            </a:r>
            <a:r>
              <a:rPr lang="ja-JP" altLang="ja-JP" dirty="0"/>
              <a:t>矛盾は、問答関係のための基礎的条件を破るときに生じる矛盾である。それゆえに、問答論的矛盾を避けるために不可避となるある種の返答は、問答関係の可能性のための必要</a:t>
            </a:r>
            <a:r>
              <a:rPr lang="ja-JP" altLang="ja-JP" dirty="0" smtClean="0"/>
              <a:t>条件あるいは</a:t>
            </a:r>
            <a:r>
              <a:rPr lang="ja-JP" altLang="ja-JP" dirty="0"/>
              <a:t>超越論的</a:t>
            </a:r>
            <a:r>
              <a:rPr lang="ja-JP" altLang="ja-JP" dirty="0" smtClean="0"/>
              <a:t>条件</a:t>
            </a:r>
            <a:r>
              <a:rPr lang="ja-JP" altLang="en-US" dirty="0" smtClean="0"/>
              <a:t>となる。</a:t>
            </a:r>
            <a:endParaRPr lang="ja-JP" altLang="ja-JP" dirty="0"/>
          </a:p>
          <a:p>
            <a:endParaRPr lang="ja-JP" altLang="ja-JP"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6120680"/>
          </a:xfrm>
        </p:spPr>
        <p:txBody>
          <a:bodyPr>
            <a:normAutofit fontScale="70000" lnSpcReduction="20000"/>
          </a:bodyPr>
          <a:lstStyle/>
          <a:p>
            <a:r>
              <a:rPr lang="ja-JP" altLang="en-US" sz="2900" b="1" dirty="0" smtClean="0">
                <a:solidFill>
                  <a:srgbClr val="FF0000"/>
                </a:solidFill>
              </a:rPr>
              <a:t>（ｂ）</a:t>
            </a:r>
            <a:r>
              <a:rPr lang="ja-JP" altLang="ja-JP" sz="2900" b="1" dirty="0" smtClean="0">
                <a:solidFill>
                  <a:srgbClr val="FF0000"/>
                </a:solidFill>
              </a:rPr>
              <a:t>基礎的</a:t>
            </a:r>
            <a:r>
              <a:rPr lang="ja-JP" altLang="ja-JP" sz="2900" b="1" dirty="0">
                <a:solidFill>
                  <a:srgbClr val="FF0000"/>
                </a:solidFill>
              </a:rPr>
              <a:t>な</a:t>
            </a:r>
            <a:r>
              <a:rPr lang="ja-JP" altLang="ja-JP" sz="2900" b="1" dirty="0" smtClean="0">
                <a:solidFill>
                  <a:srgbClr val="FF0000"/>
                </a:solidFill>
              </a:rPr>
              <a:t>相互的呼応</a:t>
            </a:r>
            <a:r>
              <a:rPr lang="ja-JP" altLang="ja-JP" sz="2900" b="1" dirty="0">
                <a:solidFill>
                  <a:srgbClr val="FF0000"/>
                </a:solidFill>
              </a:rPr>
              <a:t>関係が、可能な問答関係を定義する</a:t>
            </a:r>
          </a:p>
          <a:p>
            <a:r>
              <a:rPr lang="ja-JP" altLang="ja-JP" sz="2900" dirty="0"/>
              <a:t>問答関係は、言語によるコミュニケーションの核、つまり言語による相互応答関係の核である。言語による相互応答関係が成立するためには、少なくとも次の条件を満たす必要があるだろう。</a:t>
            </a:r>
          </a:p>
          <a:p>
            <a:r>
              <a:rPr lang="en-US" altLang="ja-JP" sz="2900" dirty="0"/>
              <a:t> </a:t>
            </a:r>
            <a:endParaRPr lang="ja-JP" altLang="ja-JP" sz="2900" dirty="0"/>
          </a:p>
          <a:p>
            <a:r>
              <a:rPr lang="ja-JP" altLang="en-US" sz="2900" dirty="0" smtClean="0">
                <a:solidFill>
                  <a:schemeClr val="tx2"/>
                </a:solidFill>
              </a:rPr>
              <a:t>　　</a:t>
            </a:r>
            <a:r>
              <a:rPr lang="en-US" altLang="ja-JP" sz="2900" dirty="0" smtClean="0">
                <a:solidFill>
                  <a:schemeClr val="tx2"/>
                </a:solidFill>
              </a:rPr>
              <a:t>(</a:t>
            </a:r>
            <a:r>
              <a:rPr lang="en-US" altLang="ja-JP" sz="2900" dirty="0">
                <a:solidFill>
                  <a:schemeClr val="tx2"/>
                </a:solidFill>
              </a:rPr>
              <a:t>1) </a:t>
            </a:r>
            <a:r>
              <a:rPr lang="ja-JP" altLang="ja-JP" sz="2900" dirty="0">
                <a:solidFill>
                  <a:schemeClr val="tx2"/>
                </a:solidFill>
              </a:rPr>
              <a:t>会話者が、互いに声を聞くことができる（絡路の相互確認）</a:t>
            </a:r>
          </a:p>
          <a:p>
            <a:r>
              <a:rPr lang="ja-JP" altLang="en-US" sz="2900" dirty="0" smtClean="0">
                <a:solidFill>
                  <a:schemeClr val="tx2"/>
                </a:solidFill>
              </a:rPr>
              <a:t>　　</a:t>
            </a:r>
            <a:r>
              <a:rPr lang="en-US" altLang="ja-JP" sz="2900" dirty="0" smtClean="0">
                <a:solidFill>
                  <a:schemeClr val="tx2"/>
                </a:solidFill>
              </a:rPr>
              <a:t>(</a:t>
            </a:r>
            <a:r>
              <a:rPr lang="en-US" altLang="ja-JP" sz="2900" dirty="0">
                <a:solidFill>
                  <a:schemeClr val="tx2"/>
                </a:solidFill>
              </a:rPr>
              <a:t>2) </a:t>
            </a:r>
            <a:r>
              <a:rPr lang="ja-JP" altLang="ja-JP" sz="2900" dirty="0">
                <a:solidFill>
                  <a:schemeClr val="tx2"/>
                </a:solidFill>
              </a:rPr>
              <a:t>会話者が相互の言語を理解できる（言語の相互理解）</a:t>
            </a:r>
          </a:p>
          <a:p>
            <a:r>
              <a:rPr lang="ja-JP" altLang="en-US" sz="2900" dirty="0" smtClean="0">
                <a:solidFill>
                  <a:schemeClr val="tx2"/>
                </a:solidFill>
              </a:rPr>
              <a:t>　　</a:t>
            </a:r>
            <a:r>
              <a:rPr lang="en-US" altLang="ja-JP" sz="2900" dirty="0" smtClean="0">
                <a:solidFill>
                  <a:schemeClr val="tx2"/>
                </a:solidFill>
              </a:rPr>
              <a:t>(</a:t>
            </a:r>
            <a:r>
              <a:rPr lang="en-US" altLang="ja-JP" sz="2900" dirty="0">
                <a:solidFill>
                  <a:schemeClr val="tx2"/>
                </a:solidFill>
              </a:rPr>
              <a:t>3) </a:t>
            </a:r>
            <a:r>
              <a:rPr lang="ja-JP" altLang="ja-JP" sz="2900" dirty="0">
                <a:solidFill>
                  <a:schemeClr val="tx2"/>
                </a:solidFill>
              </a:rPr>
              <a:t>会話者が互いに誠実に話している</a:t>
            </a:r>
            <a:r>
              <a:rPr lang="en-US" altLang="ja-JP" sz="2900" dirty="0">
                <a:solidFill>
                  <a:schemeClr val="tx2"/>
                </a:solidFill>
              </a:rPr>
              <a:t> (</a:t>
            </a:r>
            <a:r>
              <a:rPr lang="ja-JP" altLang="ja-JP" sz="2900" dirty="0">
                <a:solidFill>
                  <a:schemeClr val="tx2"/>
                </a:solidFill>
              </a:rPr>
              <a:t>誠実性の相互確認</a:t>
            </a:r>
            <a:r>
              <a:rPr lang="en-US" altLang="ja-JP" sz="2900" dirty="0">
                <a:solidFill>
                  <a:schemeClr val="tx2"/>
                </a:solidFill>
              </a:rPr>
              <a:t>)</a:t>
            </a:r>
            <a:endParaRPr lang="ja-JP" altLang="ja-JP" sz="2900" dirty="0">
              <a:solidFill>
                <a:schemeClr val="tx2"/>
              </a:solidFill>
            </a:endParaRPr>
          </a:p>
          <a:p>
            <a:r>
              <a:rPr lang="en-US" altLang="ja-JP" sz="2900" dirty="0"/>
              <a:t> </a:t>
            </a:r>
            <a:r>
              <a:rPr lang="ja-JP" altLang="ja-JP" sz="2900" dirty="0" smtClean="0"/>
              <a:t>次</a:t>
            </a:r>
            <a:r>
              <a:rPr lang="ja-JP" altLang="ja-JP" sz="2900" dirty="0"/>
              <a:t>の問答論的矛盾は、これら３つが問答関係の必要条件であることを明示化する。</a:t>
            </a:r>
          </a:p>
          <a:p>
            <a:r>
              <a:rPr lang="ja-JP" altLang="en-US" sz="2900" dirty="0" smtClean="0">
                <a:solidFill>
                  <a:schemeClr val="tx2"/>
                </a:solidFill>
              </a:rPr>
              <a:t>　　</a:t>
            </a:r>
            <a:r>
              <a:rPr lang="ja-JP" altLang="ja-JP" sz="2900" dirty="0" smtClean="0">
                <a:solidFill>
                  <a:schemeClr val="tx2"/>
                </a:solidFill>
              </a:rPr>
              <a:t>「</a:t>
            </a:r>
            <a:r>
              <a:rPr lang="ja-JP" altLang="ja-JP" sz="2900" dirty="0">
                <a:solidFill>
                  <a:schemeClr val="tx2"/>
                </a:solidFill>
              </a:rPr>
              <a:t>私の声が聞こえますか？」「いいえ、聞こえません」</a:t>
            </a:r>
          </a:p>
          <a:p>
            <a:r>
              <a:rPr lang="ja-JP" altLang="en-US" sz="2900" dirty="0" smtClean="0">
                <a:solidFill>
                  <a:schemeClr val="tx2"/>
                </a:solidFill>
              </a:rPr>
              <a:t>　　</a:t>
            </a:r>
            <a:r>
              <a:rPr lang="ja-JP" altLang="ja-JP" sz="2900" dirty="0" smtClean="0">
                <a:solidFill>
                  <a:schemeClr val="tx2"/>
                </a:solidFill>
              </a:rPr>
              <a:t>「</a:t>
            </a:r>
            <a:r>
              <a:rPr lang="ja-JP" altLang="ja-JP" sz="2900" dirty="0">
                <a:solidFill>
                  <a:schemeClr val="tx2"/>
                </a:solidFill>
              </a:rPr>
              <a:t>私の言葉が分かりますか？」「いいえ、わかりません」</a:t>
            </a:r>
          </a:p>
          <a:p>
            <a:r>
              <a:rPr lang="ja-JP" altLang="en-US" sz="2900" dirty="0" smtClean="0">
                <a:solidFill>
                  <a:schemeClr val="tx2"/>
                </a:solidFill>
              </a:rPr>
              <a:t>　　</a:t>
            </a:r>
            <a:r>
              <a:rPr lang="ja-JP" altLang="ja-JP" sz="2900" dirty="0" smtClean="0">
                <a:solidFill>
                  <a:schemeClr val="tx2"/>
                </a:solidFill>
              </a:rPr>
              <a:t>「</a:t>
            </a:r>
            <a:r>
              <a:rPr lang="ja-JP" altLang="ja-JP" sz="2900" dirty="0">
                <a:solidFill>
                  <a:schemeClr val="tx2"/>
                </a:solidFill>
              </a:rPr>
              <a:t>誠実に話していますか？」「いいえ、誠実に話していません」</a:t>
            </a:r>
          </a:p>
          <a:p>
            <a:r>
              <a:rPr lang="ja-JP" altLang="ja-JP" sz="2900" dirty="0"/>
              <a:t>なぜなら、これらの問答論的矛盾は、</a:t>
            </a:r>
            <a:r>
              <a:rPr lang="ja-JP" altLang="ja-JP" sz="2900" dirty="0" smtClean="0"/>
              <a:t>もし</a:t>
            </a:r>
            <a:r>
              <a:rPr lang="ja-JP" altLang="en-US" sz="2900" dirty="0" smtClean="0"/>
              <a:t>このように</a:t>
            </a:r>
            <a:r>
              <a:rPr lang="ja-JP" altLang="ja-JP" sz="2900" dirty="0" smtClean="0"/>
              <a:t>問われた</a:t>
            </a:r>
            <a:r>
              <a:rPr lang="ja-JP" altLang="ja-JP" sz="2900" dirty="0"/>
              <a:t>ならば、返答者は必然的</a:t>
            </a:r>
            <a:r>
              <a:rPr lang="ja-JP" altLang="ja-JP" sz="2900" dirty="0" smtClean="0"/>
              <a:t>に</a:t>
            </a:r>
            <a:r>
              <a:rPr lang="ja-JP" altLang="en-US" sz="2900" dirty="0" smtClean="0"/>
              <a:t>つぎのように返答することになる。</a:t>
            </a:r>
            <a:endParaRPr lang="en-US" altLang="ja-JP" sz="2900" dirty="0" smtClean="0"/>
          </a:p>
          <a:p>
            <a:r>
              <a:rPr lang="ja-JP" altLang="en-US" sz="2900" dirty="0">
                <a:solidFill>
                  <a:schemeClr val="tx2"/>
                </a:solidFill>
              </a:rPr>
              <a:t>　</a:t>
            </a:r>
            <a:r>
              <a:rPr lang="ja-JP" altLang="en-US" sz="2900" dirty="0" smtClean="0">
                <a:solidFill>
                  <a:schemeClr val="tx2"/>
                </a:solidFill>
              </a:rPr>
              <a:t>　　</a:t>
            </a:r>
            <a:r>
              <a:rPr lang="ja-JP" altLang="ja-JP" sz="2900" dirty="0" smtClean="0">
                <a:solidFill>
                  <a:schemeClr val="tx2"/>
                </a:solidFill>
              </a:rPr>
              <a:t>「</a:t>
            </a:r>
            <a:r>
              <a:rPr lang="ja-JP" altLang="ja-JP" sz="2900" dirty="0">
                <a:solidFill>
                  <a:schemeClr val="tx2"/>
                </a:solidFill>
              </a:rPr>
              <a:t>はい、聞こえます</a:t>
            </a:r>
            <a:r>
              <a:rPr lang="ja-JP" altLang="ja-JP" sz="2900" dirty="0" smtClean="0">
                <a:solidFill>
                  <a:schemeClr val="tx2"/>
                </a:solidFill>
              </a:rPr>
              <a:t>」</a:t>
            </a:r>
            <a:endParaRPr lang="en-US" altLang="ja-JP" sz="2900" dirty="0" smtClean="0">
              <a:solidFill>
                <a:schemeClr val="tx2"/>
              </a:solidFill>
            </a:endParaRPr>
          </a:p>
          <a:p>
            <a:r>
              <a:rPr lang="ja-JP" altLang="en-US" sz="2900" dirty="0">
                <a:solidFill>
                  <a:schemeClr val="tx2"/>
                </a:solidFill>
              </a:rPr>
              <a:t>　</a:t>
            </a:r>
            <a:r>
              <a:rPr lang="ja-JP" altLang="en-US" sz="2900" dirty="0" smtClean="0">
                <a:solidFill>
                  <a:schemeClr val="tx2"/>
                </a:solidFill>
              </a:rPr>
              <a:t>　　</a:t>
            </a:r>
            <a:r>
              <a:rPr lang="ja-JP" altLang="ja-JP" sz="2900" dirty="0" smtClean="0">
                <a:solidFill>
                  <a:schemeClr val="tx2"/>
                </a:solidFill>
              </a:rPr>
              <a:t>「</a:t>
            </a:r>
            <a:r>
              <a:rPr lang="ja-JP" altLang="ja-JP" sz="2900" dirty="0">
                <a:solidFill>
                  <a:schemeClr val="tx2"/>
                </a:solidFill>
              </a:rPr>
              <a:t>はい、あなたの言葉がわかります</a:t>
            </a:r>
            <a:r>
              <a:rPr lang="ja-JP" altLang="ja-JP" sz="2900" dirty="0" smtClean="0">
                <a:solidFill>
                  <a:schemeClr val="tx2"/>
                </a:solidFill>
              </a:rPr>
              <a:t>」</a:t>
            </a:r>
            <a:endParaRPr lang="en-US" altLang="ja-JP" sz="2900" dirty="0" smtClean="0">
              <a:solidFill>
                <a:schemeClr val="tx2"/>
              </a:solidFill>
            </a:endParaRPr>
          </a:p>
          <a:p>
            <a:r>
              <a:rPr lang="ja-JP" altLang="en-US" sz="2900" dirty="0">
                <a:solidFill>
                  <a:schemeClr val="tx2"/>
                </a:solidFill>
              </a:rPr>
              <a:t>　</a:t>
            </a:r>
            <a:r>
              <a:rPr lang="ja-JP" altLang="en-US" sz="2900" dirty="0" smtClean="0">
                <a:solidFill>
                  <a:schemeClr val="tx2"/>
                </a:solidFill>
              </a:rPr>
              <a:t>　　</a:t>
            </a:r>
            <a:r>
              <a:rPr lang="ja-JP" altLang="ja-JP" sz="2900" dirty="0" smtClean="0">
                <a:solidFill>
                  <a:schemeClr val="tx2"/>
                </a:solidFill>
              </a:rPr>
              <a:t>「</a:t>
            </a:r>
            <a:r>
              <a:rPr lang="ja-JP" altLang="ja-JP" sz="2900" dirty="0">
                <a:solidFill>
                  <a:schemeClr val="tx2"/>
                </a:solidFill>
              </a:rPr>
              <a:t>はい、誠実に話しています</a:t>
            </a:r>
            <a:r>
              <a:rPr lang="ja-JP" altLang="ja-JP" sz="2900" dirty="0" smtClean="0">
                <a:solidFill>
                  <a:schemeClr val="tx2"/>
                </a:solidFill>
              </a:rPr>
              <a:t>」</a:t>
            </a:r>
            <a:endParaRPr lang="en-US" altLang="ja-JP" sz="2900" dirty="0" smtClean="0">
              <a:solidFill>
                <a:schemeClr val="tx2"/>
              </a:solidFill>
            </a:endParaRPr>
          </a:p>
          <a:p>
            <a:r>
              <a:rPr lang="ja-JP" altLang="ja-JP" sz="2900" dirty="0" smtClean="0"/>
              <a:t>私</a:t>
            </a:r>
            <a:r>
              <a:rPr lang="ja-JP" altLang="ja-JP" sz="2900" dirty="0"/>
              <a:t>は、この必然性を</a:t>
            </a:r>
            <a:r>
              <a:rPr lang="ja-JP" altLang="ja-JP" sz="2900" dirty="0">
                <a:solidFill>
                  <a:srgbClr val="FF0000"/>
                </a:solidFill>
              </a:rPr>
              <a:t>「問答論的必然性」</a:t>
            </a:r>
            <a:r>
              <a:rPr lang="ja-JP" altLang="ja-JP" sz="2900" dirty="0"/>
              <a:t>と呼びたい</a:t>
            </a:r>
            <a:r>
              <a:rPr lang="ja-JP" altLang="ja-JP" sz="2900" dirty="0" smtClean="0"/>
              <a:t>。</a:t>
            </a:r>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92500" lnSpcReduction="20000"/>
          </a:bodyPr>
          <a:lstStyle/>
          <a:p>
            <a:r>
              <a:rPr lang="en-US" altLang="ja-JP" b="1" dirty="0" smtClean="0">
                <a:solidFill>
                  <a:srgbClr val="FF0000"/>
                </a:solidFill>
              </a:rPr>
              <a:t>(</a:t>
            </a:r>
            <a:r>
              <a:rPr lang="ja-JP" altLang="en-US" b="1" dirty="0" err="1" smtClean="0">
                <a:solidFill>
                  <a:srgbClr val="FF0000"/>
                </a:solidFill>
              </a:rPr>
              <a:t>ｃ</a:t>
            </a:r>
            <a:r>
              <a:rPr lang="en-US" altLang="ja-JP" b="1" dirty="0" smtClean="0">
                <a:solidFill>
                  <a:srgbClr val="FF0000"/>
                </a:solidFill>
              </a:rPr>
              <a:t>)</a:t>
            </a:r>
            <a:r>
              <a:rPr lang="ja-JP" altLang="ja-JP" b="1" dirty="0">
                <a:solidFill>
                  <a:srgbClr val="FF0000"/>
                </a:solidFill>
              </a:rPr>
              <a:t>　問答関係の超越論的意味論的条件</a:t>
            </a:r>
          </a:p>
          <a:p>
            <a:r>
              <a:rPr lang="en-US" altLang="ja-JP" b="1" dirty="0" smtClean="0">
                <a:solidFill>
                  <a:srgbClr val="FF0000"/>
                </a:solidFill>
              </a:rPr>
              <a:t>(</a:t>
            </a:r>
            <a:r>
              <a:rPr lang="ja-JP" altLang="en-US" b="1" dirty="0" smtClean="0">
                <a:solidFill>
                  <a:srgbClr val="FF0000"/>
                </a:solidFill>
              </a:rPr>
              <a:t>ア</a:t>
            </a:r>
            <a:r>
              <a:rPr lang="en-US" altLang="ja-JP" b="1" dirty="0" smtClean="0">
                <a:solidFill>
                  <a:srgbClr val="FF0000"/>
                </a:solidFill>
              </a:rPr>
              <a:t>) </a:t>
            </a:r>
            <a:r>
              <a:rPr lang="ja-JP" altLang="ja-JP" b="1" dirty="0" smtClean="0">
                <a:solidFill>
                  <a:srgbClr val="FF0000"/>
                </a:solidFill>
              </a:rPr>
              <a:t>照応</a:t>
            </a:r>
            <a:r>
              <a:rPr lang="ja-JP" altLang="ja-JP" b="1" dirty="0">
                <a:solidFill>
                  <a:srgbClr val="FF0000"/>
                </a:solidFill>
              </a:rPr>
              <a:t>関係</a:t>
            </a:r>
          </a:p>
          <a:p>
            <a:r>
              <a:rPr lang="ja-JP" altLang="ja-JP" dirty="0" smtClean="0"/>
              <a:t>照応</a:t>
            </a:r>
            <a:r>
              <a:rPr lang="ja-JP" altLang="ja-JP" dirty="0"/>
              <a:t>は、問いと答えの間の問答関係を可能にするものであり、次の問答論的矛盾は、それを示している。　　　</a:t>
            </a:r>
          </a:p>
          <a:p>
            <a:r>
              <a:rPr lang="ja-JP" altLang="ja-JP" dirty="0"/>
              <a:t>　　</a:t>
            </a:r>
            <a:r>
              <a:rPr lang="ja-JP" altLang="ja-JP" dirty="0">
                <a:solidFill>
                  <a:schemeClr val="tx2"/>
                </a:solidFill>
              </a:rPr>
              <a:t>　</a:t>
            </a:r>
            <a:r>
              <a:rPr lang="ja-JP" altLang="ja-JP" dirty="0" smtClean="0">
                <a:solidFill>
                  <a:schemeClr val="tx2"/>
                </a:solidFill>
              </a:rPr>
              <a:t>「</a:t>
            </a:r>
            <a:r>
              <a:rPr lang="ja-JP" altLang="ja-JP" dirty="0">
                <a:solidFill>
                  <a:schemeClr val="tx2"/>
                </a:solidFill>
              </a:rPr>
              <a:t>あなたは照応を利用できますか？</a:t>
            </a:r>
            <a:r>
              <a:rPr lang="ja-JP" altLang="ja-JP" dirty="0" smtClean="0">
                <a:solidFill>
                  <a:schemeClr val="tx2"/>
                </a:solidFill>
              </a:rPr>
              <a:t>」</a:t>
            </a:r>
            <a:endParaRPr lang="en-US" altLang="ja-JP" dirty="0" smtClean="0">
              <a:solidFill>
                <a:schemeClr val="tx2"/>
              </a:solidFill>
            </a:endParaRPr>
          </a:p>
          <a:p>
            <a:r>
              <a:rPr lang="ja-JP" altLang="en-US" dirty="0">
                <a:solidFill>
                  <a:schemeClr val="tx2"/>
                </a:solidFill>
              </a:rPr>
              <a:t>　</a:t>
            </a:r>
            <a:r>
              <a:rPr lang="ja-JP" altLang="en-US" dirty="0" smtClean="0">
                <a:solidFill>
                  <a:schemeClr val="tx2"/>
                </a:solidFill>
              </a:rPr>
              <a:t>　　　　　</a:t>
            </a:r>
            <a:r>
              <a:rPr lang="ja-JP" altLang="ja-JP" dirty="0" smtClean="0">
                <a:solidFill>
                  <a:schemeClr val="tx2"/>
                </a:solidFill>
              </a:rPr>
              <a:t>「</a:t>
            </a:r>
            <a:r>
              <a:rPr lang="ja-JP" altLang="ja-JP" dirty="0">
                <a:solidFill>
                  <a:schemeClr val="tx2"/>
                </a:solidFill>
              </a:rPr>
              <a:t>いいえ、私は</a:t>
            </a:r>
            <a:r>
              <a:rPr lang="ja-JP" altLang="ja-JP" u="sng" dirty="0">
                <a:solidFill>
                  <a:schemeClr val="tx2"/>
                </a:solidFill>
              </a:rPr>
              <a:t>それ</a:t>
            </a:r>
            <a:r>
              <a:rPr lang="ja-JP" altLang="ja-JP" dirty="0">
                <a:solidFill>
                  <a:schemeClr val="tx2"/>
                </a:solidFill>
              </a:rPr>
              <a:t>を利用できません」</a:t>
            </a:r>
          </a:p>
          <a:p>
            <a:r>
              <a:rPr lang="ja-JP" altLang="ja-JP" dirty="0"/>
              <a:t>この答えの中の「それ」は、照応詞で</a:t>
            </a:r>
            <a:r>
              <a:rPr lang="ja-JP" altLang="ja-JP" dirty="0" smtClean="0"/>
              <a:t>あ</a:t>
            </a:r>
            <a:r>
              <a:rPr lang="ja-JP" altLang="en-US" dirty="0" smtClean="0"/>
              <a:t>り、問答論的矛盾になってしまう。そこでこの問答論的矛盾を避けようとして</a:t>
            </a:r>
            <a:endParaRPr lang="en-US" altLang="ja-JP" dirty="0" smtClean="0"/>
          </a:p>
          <a:p>
            <a:r>
              <a:rPr lang="ja-JP" altLang="en-US" dirty="0"/>
              <a:t>　</a:t>
            </a:r>
            <a:r>
              <a:rPr lang="ja-JP" altLang="en-US" dirty="0" smtClean="0"/>
              <a:t>　　　　　</a:t>
            </a:r>
            <a:r>
              <a:rPr lang="ja-JP" altLang="en-US" dirty="0" smtClean="0">
                <a:solidFill>
                  <a:schemeClr val="tx2"/>
                </a:solidFill>
              </a:rPr>
              <a:t>「いいえ、私は照応を利用できません」</a:t>
            </a:r>
            <a:endParaRPr lang="en-US" altLang="ja-JP" dirty="0" smtClean="0">
              <a:solidFill>
                <a:schemeClr val="tx2"/>
              </a:solidFill>
            </a:endParaRPr>
          </a:p>
          <a:p>
            <a:r>
              <a:rPr lang="ja-JP" altLang="en-US" dirty="0" smtClean="0"/>
              <a:t>と答えたとしよう。この</a:t>
            </a:r>
            <a:r>
              <a:rPr lang="ja-JP" altLang="ja-JP" dirty="0" smtClean="0"/>
              <a:t>答え</a:t>
            </a:r>
            <a:r>
              <a:rPr lang="ja-JP" altLang="ja-JP" dirty="0"/>
              <a:t>の中の「利用」は、問いの中の「利用」と同じ意味で利用されており、二つの「利用」の出現は照応的な関係にある。なぜなら、「利用」という語の意味</a:t>
            </a:r>
            <a:r>
              <a:rPr lang="ja-JP" altLang="ja-JP" dirty="0" smtClean="0"/>
              <a:t>は</a:t>
            </a:r>
            <a:r>
              <a:rPr lang="ja-JP" altLang="en-US" dirty="0" smtClean="0"/>
              <a:t>多義的であるので、</a:t>
            </a:r>
            <a:r>
              <a:rPr lang="ja-JP" altLang="ja-JP" dirty="0" smtClean="0"/>
              <a:t>答え</a:t>
            </a:r>
            <a:r>
              <a:rPr lang="ja-JP" altLang="ja-JP" dirty="0"/>
              <a:t>の中の「利用」の意味は、問いの中の「利用」の意味と同じ意味を持つものとして理解される必要があるからである。問答関係は、原理的に</a:t>
            </a:r>
            <a:r>
              <a:rPr lang="ja-JP" altLang="ja-JP" dirty="0" smtClean="0"/>
              <a:t>照応的</a:t>
            </a:r>
            <a:r>
              <a:rPr lang="ja-JP" altLang="en-US" dirty="0" smtClean="0"/>
              <a:t>関係</a:t>
            </a:r>
            <a:r>
              <a:rPr lang="ja-JP" altLang="ja-JP" dirty="0" smtClean="0"/>
              <a:t>で</a:t>
            </a:r>
            <a:r>
              <a:rPr lang="ja-JP" altLang="ja-JP" dirty="0"/>
              <a:t>ある。したがって、ここでの否定の返答は、この照応的な関係を否定するものであり、問答関係を否定するものである</a:t>
            </a:r>
            <a:r>
              <a:rPr lang="ja-JP" altLang="ja-JP" dirty="0" smtClean="0"/>
              <a:t>。</a:t>
            </a:r>
            <a:r>
              <a:rPr lang="ja-JP" altLang="en-US" dirty="0" smtClean="0"/>
              <a:t>この照応的関係は、照応から派生するのではなく、むしろ照応を可能にするより基底的な関係である。したがって、言い換えた否定の返答もまた、問答論的矛盾になる。</a:t>
            </a:r>
            <a:endParaRPr lang="en-US" altLang="ja-JP" dirty="0" smtClean="0"/>
          </a:p>
          <a:p>
            <a:endParaRPr lang="ja-JP" altLang="ja-JP"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lnSpcReduction="10000"/>
          </a:bodyPr>
          <a:lstStyle/>
          <a:p>
            <a:r>
              <a:rPr lang="en-US" altLang="ja-JP" dirty="0"/>
              <a:t> </a:t>
            </a:r>
            <a:endParaRPr lang="ja-JP" altLang="ja-JP" dirty="0"/>
          </a:p>
          <a:p>
            <a:r>
              <a:rPr lang="en-US" altLang="ja-JP" b="1" dirty="0" smtClean="0">
                <a:solidFill>
                  <a:srgbClr val="FF0000"/>
                </a:solidFill>
              </a:rPr>
              <a:t>(</a:t>
            </a:r>
            <a:r>
              <a:rPr lang="ja-JP" altLang="en-US" b="1" dirty="0" smtClean="0">
                <a:solidFill>
                  <a:srgbClr val="FF0000"/>
                </a:solidFill>
              </a:rPr>
              <a:t>イ</a:t>
            </a:r>
            <a:r>
              <a:rPr lang="en-US" altLang="ja-JP" b="1" dirty="0" smtClean="0">
                <a:solidFill>
                  <a:srgbClr val="FF0000"/>
                </a:solidFill>
              </a:rPr>
              <a:t>)</a:t>
            </a:r>
            <a:r>
              <a:rPr lang="ja-JP" altLang="ja-JP" b="1" dirty="0" smtClean="0">
                <a:solidFill>
                  <a:srgbClr val="FF0000"/>
                </a:solidFill>
              </a:rPr>
              <a:t>タイプ</a:t>
            </a:r>
            <a:r>
              <a:rPr lang="ja-JP" altLang="ja-JP" b="1" dirty="0">
                <a:solidFill>
                  <a:srgbClr val="FF0000"/>
                </a:solidFill>
              </a:rPr>
              <a:t>とトークンの区別　　</a:t>
            </a:r>
          </a:p>
          <a:p>
            <a:r>
              <a:rPr lang="ja-JP" altLang="ja-JP" dirty="0"/>
              <a:t>タイプとトークンの区別は、言語によるコミュニケーションの可能性の必要条件である。</a:t>
            </a:r>
            <a:r>
              <a:rPr lang="ja-JP" altLang="ja-JP" dirty="0" smtClean="0"/>
              <a:t>トークン</a:t>
            </a:r>
            <a:r>
              <a:rPr lang="ja-JP" altLang="en-US" dirty="0" smtClean="0"/>
              <a:t>とタ</a:t>
            </a:r>
            <a:r>
              <a:rPr lang="ja-JP" altLang="ja-JP" dirty="0" smtClean="0"/>
              <a:t>イプ</a:t>
            </a:r>
            <a:r>
              <a:rPr lang="ja-JP" altLang="en-US" dirty="0" smtClean="0"/>
              <a:t>を区別</a:t>
            </a:r>
            <a:r>
              <a:rPr lang="ja-JP" altLang="ja-JP" dirty="0" smtClean="0"/>
              <a:t>する</a:t>
            </a:r>
            <a:r>
              <a:rPr lang="ja-JP" altLang="ja-JP" dirty="0"/>
              <a:t>ために、私たちは、表現を繰り返すことができる必要がある。照応関係における反復と、タイプとトークンの区別は、互いに前提しあっている。問答関係は</a:t>
            </a:r>
            <a:r>
              <a:rPr lang="ja-JP" altLang="ja-JP" dirty="0" smtClean="0"/>
              <a:t>照応</a:t>
            </a:r>
            <a:r>
              <a:rPr lang="ja-JP" altLang="en-US" dirty="0" smtClean="0"/>
              <a:t>的</a:t>
            </a:r>
            <a:r>
              <a:rPr lang="ja-JP" altLang="ja-JP" dirty="0" smtClean="0"/>
              <a:t>関係</a:t>
            </a:r>
            <a:r>
              <a:rPr lang="ja-JP" altLang="ja-JP" dirty="0"/>
              <a:t>を前提し、</a:t>
            </a:r>
            <a:r>
              <a:rPr lang="ja-JP" altLang="ja-JP" dirty="0" smtClean="0"/>
              <a:t>照応</a:t>
            </a:r>
            <a:r>
              <a:rPr lang="ja-JP" altLang="en-US" dirty="0" smtClean="0"/>
              <a:t>的</a:t>
            </a:r>
            <a:r>
              <a:rPr lang="ja-JP" altLang="ja-JP" dirty="0" smtClean="0"/>
              <a:t>関係</a:t>
            </a:r>
            <a:r>
              <a:rPr lang="ja-JP" altLang="ja-JP" dirty="0"/>
              <a:t>は少なくとも暗黙的</a:t>
            </a:r>
            <a:r>
              <a:rPr lang="ja-JP" altLang="ja-JP" dirty="0" smtClean="0"/>
              <a:t>に反復</a:t>
            </a:r>
            <a:r>
              <a:rPr lang="ja-JP" altLang="ja-JP" dirty="0"/>
              <a:t>を含意している。それゆえに、問答関係は、タイプとトークンの区別を前提する。私たちは、このことを次によって証明できる。</a:t>
            </a:r>
          </a:p>
          <a:p>
            <a:r>
              <a:rPr lang="en-US" altLang="ja-JP" dirty="0"/>
              <a:t> </a:t>
            </a:r>
            <a:r>
              <a:rPr lang="ja-JP" altLang="ja-JP" dirty="0"/>
              <a:t>　</a:t>
            </a:r>
            <a:r>
              <a:rPr lang="ja-JP" altLang="ja-JP" dirty="0">
                <a:solidFill>
                  <a:schemeClr val="tx2"/>
                </a:solidFill>
              </a:rPr>
              <a:t>　　「あなたは語を反復することができますか？」</a:t>
            </a:r>
          </a:p>
          <a:p>
            <a:r>
              <a:rPr lang="ja-JP" altLang="en-US" dirty="0" smtClean="0">
                <a:solidFill>
                  <a:schemeClr val="tx2"/>
                </a:solidFill>
              </a:rPr>
              <a:t>　　　　　　</a:t>
            </a:r>
            <a:r>
              <a:rPr lang="ja-JP" altLang="ja-JP" dirty="0" smtClean="0">
                <a:solidFill>
                  <a:schemeClr val="tx2"/>
                </a:solidFill>
              </a:rPr>
              <a:t>「</a:t>
            </a:r>
            <a:r>
              <a:rPr lang="ja-JP" altLang="ja-JP" dirty="0">
                <a:solidFill>
                  <a:schemeClr val="tx2"/>
                </a:solidFill>
              </a:rPr>
              <a:t>いいえ、私は</a:t>
            </a:r>
            <a:r>
              <a:rPr lang="ja-JP" altLang="ja-JP" dirty="0" smtClean="0">
                <a:solidFill>
                  <a:schemeClr val="tx2"/>
                </a:solidFill>
              </a:rPr>
              <a:t>どんな</a:t>
            </a:r>
            <a:r>
              <a:rPr lang="ja-JP" altLang="en-US" dirty="0" smtClean="0">
                <a:solidFill>
                  <a:schemeClr val="tx2"/>
                </a:solidFill>
              </a:rPr>
              <a:t>語</a:t>
            </a:r>
            <a:r>
              <a:rPr lang="ja-JP" altLang="ja-JP" dirty="0" smtClean="0">
                <a:solidFill>
                  <a:schemeClr val="tx2"/>
                </a:solidFill>
              </a:rPr>
              <a:t>も</a:t>
            </a:r>
            <a:r>
              <a:rPr lang="ja-JP" altLang="ja-JP" dirty="0">
                <a:solidFill>
                  <a:schemeClr val="tx2"/>
                </a:solidFill>
              </a:rPr>
              <a:t>反復できません。」</a:t>
            </a:r>
          </a:p>
          <a:p>
            <a:r>
              <a:rPr lang="en-US" altLang="ja-JP" dirty="0"/>
              <a:t> </a:t>
            </a:r>
            <a:r>
              <a:rPr lang="ja-JP" altLang="ja-JP" dirty="0" smtClean="0"/>
              <a:t>こ</a:t>
            </a:r>
            <a:r>
              <a:rPr lang="ja-JP" altLang="en-US" dirty="0" smtClean="0"/>
              <a:t>の返答は「反復」という語を反復しているので、</a:t>
            </a:r>
            <a:r>
              <a:rPr lang="ja-JP" altLang="ja-JP" dirty="0" smtClean="0"/>
              <a:t>問答論的</a:t>
            </a:r>
            <a:r>
              <a:rPr lang="ja-JP" altLang="ja-JP" dirty="0"/>
              <a:t>矛盾である。これは、タイプとトークンの区別が問答論的必然であることを示している。</a:t>
            </a: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6237312"/>
          </a:xfrm>
        </p:spPr>
        <p:txBody>
          <a:bodyPr>
            <a:normAutofit fontScale="32500" lnSpcReduction="20000"/>
          </a:bodyPr>
          <a:lstStyle/>
          <a:p>
            <a:r>
              <a:rPr lang="en-US" altLang="ja-JP" dirty="0"/>
              <a:t> </a:t>
            </a:r>
            <a:endParaRPr lang="ja-JP" altLang="ja-JP" dirty="0"/>
          </a:p>
          <a:p>
            <a:r>
              <a:rPr lang="ja-JP" altLang="ja-JP" sz="3700" b="1" dirty="0" smtClean="0">
                <a:solidFill>
                  <a:srgbClr val="FF0000"/>
                </a:solidFill>
              </a:rPr>
              <a:t>（</a:t>
            </a:r>
            <a:r>
              <a:rPr lang="ja-JP" altLang="en-US" sz="3700" b="1" dirty="0" smtClean="0">
                <a:solidFill>
                  <a:srgbClr val="FF0000"/>
                </a:solidFill>
              </a:rPr>
              <a:t>ウ）</a:t>
            </a:r>
            <a:r>
              <a:rPr lang="en-US" altLang="ja-JP" sz="3700" b="1" dirty="0" smtClean="0">
                <a:solidFill>
                  <a:srgbClr val="FF0000"/>
                </a:solidFill>
              </a:rPr>
              <a:t> </a:t>
            </a:r>
            <a:r>
              <a:rPr lang="ja-JP" altLang="ja-JP" sz="3700" b="1" dirty="0" smtClean="0">
                <a:solidFill>
                  <a:srgbClr val="FF0000"/>
                </a:solidFill>
              </a:rPr>
              <a:t>言語</a:t>
            </a:r>
            <a:r>
              <a:rPr lang="ja-JP" altLang="ja-JP" sz="3700" b="1" dirty="0">
                <a:solidFill>
                  <a:srgbClr val="FF0000"/>
                </a:solidFill>
              </a:rPr>
              <a:t>の規則に従うこと</a:t>
            </a:r>
          </a:p>
          <a:p>
            <a:r>
              <a:rPr lang="ja-JP" altLang="ja-JP" sz="3400" b="1" dirty="0"/>
              <a:t>規則遵守問題とは、ウィトゲンシュタインが指摘した問題であり、次のような生徒に、＋２の規則に従うことをどうやって教えるのかという問題、あるいは、私たちが＋２の規則を知って</a:t>
            </a:r>
            <a:r>
              <a:rPr lang="ja-JP" altLang="ja-JP" sz="3400" b="1" dirty="0" err="1"/>
              <a:t>いる思って</a:t>
            </a:r>
            <a:r>
              <a:rPr lang="ja-JP" altLang="ja-JP" sz="3400" b="1" dirty="0"/>
              <a:t>いるときに、それが正しいことをどうやって正当化できるのかという問題である。</a:t>
            </a:r>
          </a:p>
          <a:p>
            <a:r>
              <a:rPr lang="en-US" altLang="ja-JP" sz="3400" b="1" dirty="0"/>
              <a:t> </a:t>
            </a:r>
            <a:endParaRPr lang="ja-JP" altLang="ja-JP" sz="3400" b="1" dirty="0"/>
          </a:p>
          <a:p>
            <a:r>
              <a:rPr lang="ja-JP" altLang="ja-JP" sz="3400" b="1" dirty="0"/>
              <a:t>「生徒に１０００以上のある数列（例えば「＋２」を書き続けさせる、すると、かれは１０００、１００４、１００８、１０１２と書く。我々は彼に言う、よく見てごらん、何をやっているんだ！」と。</a:t>
            </a:r>
            <a:r>
              <a:rPr lang="en-US" altLang="ja-JP" sz="3400" b="1" dirty="0"/>
              <a:t>--</a:t>
            </a:r>
            <a:r>
              <a:rPr lang="ja-JP" altLang="ja-JP" sz="3400" b="1" dirty="0"/>
              <a:t>かれにはわれわれが理解できない。我々は言う。「つまり、君は２を足していかなきゃいけなかったんだ。よく見てごらん、どこからこの数列をはじめたのか！」</a:t>
            </a:r>
            <a:r>
              <a:rPr lang="en-US" altLang="ja-JP" sz="3400" b="1" dirty="0"/>
              <a:t>--</a:t>
            </a:r>
            <a:r>
              <a:rPr lang="ja-JP" altLang="ja-JP" sz="3400" b="1" dirty="0"/>
              <a:t>かれは答える、「ええ！でもこれでいいんじゃないのですか。ぼくはこうしろと言われたようにおもったんです。」――あるいは、かれが、数列を示しながら、「でもぼくは〔これまで〕おなじようにやってきているんです！」と言った、と仮定せよ。――このとき、「でもきみは……がわからないのか」と言い――かれに以前の説明や列を繰り返しても、何の役にも立たないだろう。」（ウィトゲンシュタイン『哲学探究』</a:t>
            </a:r>
            <a:r>
              <a:rPr lang="en-US" altLang="ja-JP" sz="3400" b="1" dirty="0"/>
              <a:t>185</a:t>
            </a:r>
            <a:r>
              <a:rPr lang="ja-JP" altLang="ja-JP" sz="3400" b="1" dirty="0"/>
              <a:t>節）</a:t>
            </a:r>
          </a:p>
          <a:p>
            <a:r>
              <a:rPr lang="en-US" altLang="ja-JP" sz="3400" b="1" dirty="0"/>
              <a:t> </a:t>
            </a:r>
            <a:endParaRPr lang="ja-JP" altLang="ja-JP" sz="3400" b="1" dirty="0"/>
          </a:p>
          <a:p>
            <a:r>
              <a:rPr lang="ja-JP" altLang="ja-JP" sz="3400" b="1" dirty="0"/>
              <a:t>規則に従っていると言えないということは、言葉を正しく使用しているとか、言葉の意味を理解しているとか言えないということである。</a:t>
            </a:r>
          </a:p>
          <a:p>
            <a:r>
              <a:rPr lang="ja-JP" altLang="ja-JP" sz="3400" b="1" dirty="0"/>
              <a:t>この生徒は、「１０００＋２はいくらですか？」という問いに、「１００４です」と答えるだろう。</a:t>
            </a:r>
          </a:p>
          <a:p>
            <a:r>
              <a:rPr lang="ja-JP" altLang="ja-JP" sz="3400" b="1" dirty="0"/>
              <a:t>そして、私たちは「１００２」と答える。規則遵守問題は、ふつうは、このような問いに正しく答えることを教えることができないとか、正しく答えていることを正当化できないという問題であると理解されている。しかし、この問いに対する答えが異なる時、問いの理解が異なっているという可能性もある。その生徒は、問い理解が異なっているので、その問いに正しく答えたのだが、その答えは、私たちが理解している問いに対する正しい答えではなかったということである。</a:t>
            </a:r>
          </a:p>
          <a:p>
            <a:r>
              <a:rPr lang="ja-JP" altLang="ja-JP" sz="3400" b="1" dirty="0"/>
              <a:t>　その生徒と私たちは、問いの理解において異なっているのか、あるいは同じ問いに対する答え方において異なっているのか、どちらだろうか。「＋２」の理解が違っているのだとする、問いの理解が異なっているのかもしれない。しかし、後者の可能性もまた否定しきれない。そして、残念ながら、どちらであるのかを確認する方法はなさそうである。さらに言えば、この問いに私たちとおなじように答える生徒がいたとしても、その生徒が、私たちとは異なる仕方で問いを理解し、たまたま私たちの答えと一致するような仕方でその問いに答えたという可能性もあるからである。</a:t>
            </a:r>
          </a:p>
          <a:p>
            <a:r>
              <a:rPr lang="ja-JP" altLang="ja-JP" sz="3400" b="1" dirty="0"/>
              <a:t>　規則遵守問題とは、このような状況であるとしよう。</a:t>
            </a:r>
          </a:p>
          <a:p>
            <a:r>
              <a:rPr lang="ja-JP" altLang="ja-JP" sz="3400" b="1" dirty="0"/>
              <a:t>　　「１０００＋２はいくつですか」「１００２です」</a:t>
            </a:r>
          </a:p>
          <a:p>
            <a:r>
              <a:rPr lang="ja-JP" altLang="ja-JP" sz="3400" b="1" dirty="0"/>
              <a:t>という問答があるとき、二人の人間が、この問いにこのように答えることに同意しているとしても、</a:t>
            </a:r>
          </a:p>
          <a:p>
            <a:r>
              <a:rPr lang="ja-JP" altLang="ja-JP" sz="3400" b="1" dirty="0"/>
              <a:t>上記の説明が正しければ、二人がこの問いを同じように理解し、同じ理由でこの答えが正しいと考えている保証はない。しかし、答える者は、相手の問いを正しく理解したと考えていなければ、その問いに答えることはできない。問うた者が、その答えに納得するとすれば、その時問うた者は、相手が問いを正しく理解し、正しく答えてくれたと</a:t>
            </a:r>
            <a:r>
              <a:rPr lang="ja-JP" altLang="ja-JP" sz="3400" b="1" dirty="0" err="1"/>
              <a:t>信じるの</a:t>
            </a:r>
            <a:r>
              <a:rPr lang="ja-JP" altLang="ja-JP" sz="3400" b="1" dirty="0"/>
              <a:t>でななければ、それを自分の問いに対する正しい答えとして、受け入れることはできない。問答が成立しているとき、問いの文の理解に関する規則遵守問題は（解決ではなく）解消されていると考えることが、必然的となる。</a:t>
            </a:r>
          </a:p>
          <a:p>
            <a:r>
              <a:rPr lang="ja-JP" altLang="ja-JP" sz="3400" b="1" dirty="0"/>
              <a:t>言語の規則に従うこともまた、問答関係の成立のための超越論的条件である。なぜなら、言語の規則に従わなければ、有意味に問うことも答えることも出来ないからである。だから</a:t>
            </a:r>
            <a:r>
              <a:rPr lang="ja-JP" altLang="ja-JP" sz="3400" b="1" dirty="0" err="1"/>
              <a:t>の</a:t>
            </a:r>
            <a:r>
              <a:rPr lang="ja-JP" altLang="ja-JP" sz="3400" b="1" dirty="0"/>
              <a:t>次の</a:t>
            </a:r>
            <a:r>
              <a:rPr lang="en-US" altLang="ja-JP" sz="3400" b="1" dirty="0"/>
              <a:t>2</a:t>
            </a:r>
            <a:r>
              <a:rPr lang="ja-JP" altLang="ja-JP" sz="3400" b="1" dirty="0" err="1"/>
              <a:t>つの</a:t>
            </a:r>
            <a:r>
              <a:rPr lang="ja-JP" altLang="ja-JP" sz="3400" b="1" dirty="0"/>
              <a:t>問答はともに、問答論的矛盾である。</a:t>
            </a:r>
          </a:p>
          <a:p>
            <a:r>
              <a:rPr lang="en-US" altLang="ja-JP" sz="3400" b="1" dirty="0"/>
              <a:t> </a:t>
            </a:r>
            <a:endParaRPr lang="ja-JP" altLang="ja-JP" sz="3400" b="1" dirty="0"/>
          </a:p>
          <a:p>
            <a:r>
              <a:rPr lang="ja-JP" altLang="ja-JP" sz="3400" b="1" dirty="0"/>
              <a:t>　　　「あなたは、言語の規則に従っていますか？</a:t>
            </a:r>
            <a:r>
              <a:rPr lang="ja-JP" altLang="ja-JP" sz="3400" b="1" dirty="0" smtClean="0"/>
              <a:t>」</a:t>
            </a:r>
            <a:r>
              <a:rPr lang="ja-JP" altLang="en-US" sz="3400" b="1" dirty="0" smtClean="0"/>
              <a:t>　</a:t>
            </a:r>
            <a:r>
              <a:rPr lang="ja-JP" altLang="ja-JP" sz="3400" b="1" dirty="0" smtClean="0"/>
              <a:t>「</a:t>
            </a:r>
            <a:r>
              <a:rPr lang="ja-JP" altLang="ja-JP" sz="3400" b="1" dirty="0"/>
              <a:t>いいえ、私は言語の規則に従っていません</a:t>
            </a:r>
            <a:r>
              <a:rPr lang="ja-JP" altLang="ja-JP" sz="3400" b="1" dirty="0" smtClean="0"/>
              <a:t>」</a:t>
            </a:r>
            <a:r>
              <a:rPr lang="ja-JP" altLang="ja-JP" sz="3400" b="1" dirty="0"/>
              <a:t>　　　</a:t>
            </a:r>
          </a:p>
          <a:p>
            <a:r>
              <a:rPr lang="ja-JP" altLang="en-US" sz="3400" b="1" dirty="0" smtClean="0"/>
              <a:t>　　　</a:t>
            </a:r>
            <a:r>
              <a:rPr lang="ja-JP" altLang="ja-JP" sz="3400" b="1" dirty="0" smtClean="0"/>
              <a:t>「</a:t>
            </a:r>
            <a:r>
              <a:rPr lang="ja-JP" altLang="ja-JP" sz="3400" b="1" dirty="0"/>
              <a:t>あなたは、言語の規則遵守問題を克服できますか？</a:t>
            </a:r>
            <a:r>
              <a:rPr lang="ja-JP" altLang="ja-JP" sz="3400" b="1" dirty="0" smtClean="0"/>
              <a:t>」</a:t>
            </a:r>
            <a:r>
              <a:rPr lang="ja-JP" altLang="en-US" sz="3400" b="1" dirty="0" smtClean="0"/>
              <a:t>　</a:t>
            </a:r>
            <a:r>
              <a:rPr lang="ja-JP" altLang="ja-JP" sz="3400" b="1" dirty="0" smtClean="0"/>
              <a:t>「</a:t>
            </a:r>
            <a:r>
              <a:rPr lang="ja-JP" altLang="ja-JP" sz="3400" b="1" dirty="0"/>
              <a:t>いいえ、私は、言語の規則遵守問題を克服できません」</a:t>
            </a:r>
          </a:p>
          <a:p>
            <a:r>
              <a:rPr lang="en-US" altLang="ja-JP" sz="3400" b="1" dirty="0"/>
              <a:t> </a:t>
            </a:r>
            <a:endParaRPr lang="ja-JP" altLang="ja-JP" sz="3400" b="1" dirty="0"/>
          </a:p>
          <a:p>
            <a:r>
              <a:rPr lang="ja-JP" altLang="ja-JP" sz="3400" b="1" dirty="0"/>
              <a:t>これらの否定の返答を発することは、返答として発することは、問いを正しく理解していること、また問いに登場する表現の使用の規則を正しく理解していること、あるいは、その規則を質問者と同じ仕方で理解していることを前提している。したがって、問いに返答する者は、その問いに返答できていると信じている限りで、規則遵守問題を克服出来ていると信じているはずである</a:t>
            </a:r>
            <a:r>
              <a:rPr lang="ja-JP" altLang="ja-JP" sz="3400" b="1" dirty="0" smtClean="0"/>
              <a:t>。</a:t>
            </a:r>
            <a:endParaRPr lang="ja-JP" altLang="ja-JP" sz="3400" b="1"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90277" y="728754"/>
            <a:ext cx="8363272" cy="6192688"/>
          </a:xfrm>
        </p:spPr>
        <p:txBody>
          <a:bodyPr>
            <a:normAutofit fontScale="92500" lnSpcReduction="20000"/>
          </a:bodyPr>
          <a:lstStyle/>
          <a:p>
            <a:r>
              <a:rPr lang="en-US" altLang="ja-JP" dirty="0"/>
              <a:t> </a:t>
            </a:r>
            <a:endParaRPr lang="ja-JP" altLang="ja-JP" dirty="0"/>
          </a:p>
          <a:p>
            <a:r>
              <a:rPr lang="en-US" altLang="ja-JP" sz="2500" b="1" dirty="0" smtClean="0">
                <a:solidFill>
                  <a:srgbClr val="FF0000"/>
                </a:solidFill>
              </a:rPr>
              <a:t>(</a:t>
            </a:r>
            <a:r>
              <a:rPr lang="ja-JP" altLang="en-US" sz="2500" b="1" dirty="0" err="1" smtClean="0">
                <a:solidFill>
                  <a:srgbClr val="FF0000"/>
                </a:solidFill>
              </a:rPr>
              <a:t>ｄ</a:t>
            </a:r>
            <a:r>
              <a:rPr lang="en-US" altLang="ja-JP" sz="2500" b="1" dirty="0" smtClean="0">
                <a:solidFill>
                  <a:srgbClr val="FF0000"/>
                </a:solidFill>
              </a:rPr>
              <a:t>)</a:t>
            </a:r>
            <a:r>
              <a:rPr lang="ja-JP" altLang="ja-JP" sz="2500" b="1" dirty="0">
                <a:solidFill>
                  <a:srgbClr val="FF0000"/>
                </a:solidFill>
              </a:rPr>
              <a:t>　問答関係の超越論的論理的条件</a:t>
            </a:r>
          </a:p>
          <a:p>
            <a:r>
              <a:rPr lang="ja-JP" altLang="ja-JP" sz="2500" b="1" dirty="0">
                <a:solidFill>
                  <a:srgbClr val="FF0000"/>
                </a:solidFill>
              </a:rPr>
              <a:t>「同一律」</a:t>
            </a:r>
            <a:r>
              <a:rPr lang="ja-JP" altLang="ja-JP" sz="2500" b="1" dirty="0"/>
              <a:t>は、問答が成立するための超越論的条件である。同一律は、文「</a:t>
            </a:r>
            <a:r>
              <a:rPr lang="en-US" altLang="ja-JP" sz="2500" b="1" dirty="0"/>
              <a:t>A</a:t>
            </a:r>
            <a:r>
              <a:rPr lang="ja-JP" altLang="ja-JP" sz="2500" b="1" dirty="0"/>
              <a:t>は</a:t>
            </a:r>
            <a:r>
              <a:rPr lang="en-US" altLang="ja-JP" sz="2500" b="1" dirty="0"/>
              <a:t>A</a:t>
            </a:r>
            <a:r>
              <a:rPr lang="ja-JP" altLang="ja-JP" sz="2500" b="1" dirty="0"/>
              <a:t>である」によって表現されるが、次のような問答論的矛盾を用いることによって「</a:t>
            </a:r>
            <a:r>
              <a:rPr lang="en-US" altLang="ja-JP" sz="2500" b="1" dirty="0"/>
              <a:t>A</a:t>
            </a:r>
            <a:r>
              <a:rPr lang="ja-JP" altLang="ja-JP" sz="2500" b="1" dirty="0"/>
              <a:t>は</a:t>
            </a:r>
            <a:r>
              <a:rPr lang="en-US" altLang="ja-JP" sz="2500" b="1" dirty="0"/>
              <a:t>A</a:t>
            </a:r>
            <a:r>
              <a:rPr lang="ja-JP" altLang="ja-JP" sz="2500" b="1" dirty="0"/>
              <a:t>である」を正当化できるだろう。</a:t>
            </a:r>
          </a:p>
          <a:p>
            <a:r>
              <a:rPr lang="ja-JP" altLang="ja-JP" sz="2500" b="1" dirty="0">
                <a:solidFill>
                  <a:schemeClr val="tx2"/>
                </a:solidFill>
              </a:rPr>
              <a:t>　　　「</a:t>
            </a:r>
            <a:r>
              <a:rPr lang="en-US" altLang="ja-JP" sz="2500" b="1" dirty="0">
                <a:solidFill>
                  <a:schemeClr val="tx2"/>
                </a:solidFill>
              </a:rPr>
              <a:t>A</a:t>
            </a:r>
            <a:r>
              <a:rPr lang="ja-JP" altLang="ja-JP" sz="2500" b="1" dirty="0">
                <a:solidFill>
                  <a:schemeClr val="tx2"/>
                </a:solidFill>
              </a:rPr>
              <a:t>は、</a:t>
            </a:r>
            <a:r>
              <a:rPr lang="en-US" altLang="ja-JP" sz="2500" b="1" dirty="0">
                <a:solidFill>
                  <a:schemeClr val="tx2"/>
                </a:solidFill>
              </a:rPr>
              <a:t>A</a:t>
            </a:r>
            <a:r>
              <a:rPr lang="ja-JP" altLang="ja-JP" sz="2500" b="1" dirty="0">
                <a:solidFill>
                  <a:schemeClr val="tx2"/>
                </a:solidFill>
              </a:rPr>
              <a:t>ですか？」「いいえ、</a:t>
            </a:r>
            <a:r>
              <a:rPr lang="en-US" altLang="ja-JP" sz="2500" b="1" dirty="0">
                <a:solidFill>
                  <a:schemeClr val="tx2"/>
                </a:solidFill>
              </a:rPr>
              <a:t>A</a:t>
            </a:r>
            <a:r>
              <a:rPr lang="ja-JP" altLang="ja-JP" sz="2500" b="1" dirty="0">
                <a:solidFill>
                  <a:schemeClr val="tx2"/>
                </a:solidFill>
              </a:rPr>
              <a:t>は、</a:t>
            </a:r>
            <a:r>
              <a:rPr lang="en-US" altLang="ja-JP" sz="2500" b="1" dirty="0">
                <a:solidFill>
                  <a:schemeClr val="tx2"/>
                </a:solidFill>
              </a:rPr>
              <a:t>A</a:t>
            </a:r>
            <a:r>
              <a:rPr lang="ja-JP" altLang="ja-JP" sz="2500" b="1" dirty="0">
                <a:solidFill>
                  <a:schemeClr val="tx2"/>
                </a:solidFill>
              </a:rPr>
              <a:t>ではありません」</a:t>
            </a:r>
          </a:p>
          <a:p>
            <a:r>
              <a:rPr lang="ja-JP" altLang="ja-JP" sz="2500" b="1" dirty="0"/>
              <a:t>この否定の返答は、問答論的矛盾を引き起こす。なぜなら、返答の中の２つの「</a:t>
            </a:r>
            <a:r>
              <a:rPr lang="en-US" altLang="ja-JP" sz="2500" b="1" dirty="0"/>
              <a:t>A</a:t>
            </a:r>
            <a:r>
              <a:rPr lang="ja-JP" altLang="ja-JP" sz="2500" b="1" dirty="0"/>
              <a:t>」の最初の「</a:t>
            </a:r>
            <a:r>
              <a:rPr lang="en-US" altLang="ja-JP" sz="2500" b="1" dirty="0"/>
              <a:t>A</a:t>
            </a:r>
            <a:r>
              <a:rPr lang="ja-JP" altLang="ja-JP" sz="2500" b="1" dirty="0"/>
              <a:t>」は、問いの中の２つの「</a:t>
            </a:r>
            <a:r>
              <a:rPr lang="en-US" altLang="ja-JP" sz="2500" b="1" dirty="0"/>
              <a:t>A</a:t>
            </a:r>
            <a:r>
              <a:rPr lang="ja-JP" altLang="ja-JP" sz="2500" b="1" dirty="0"/>
              <a:t>」の最初の「</a:t>
            </a:r>
            <a:r>
              <a:rPr lang="en-US" altLang="ja-JP" sz="2500" b="1" dirty="0"/>
              <a:t>A</a:t>
            </a:r>
            <a:r>
              <a:rPr lang="ja-JP" altLang="ja-JP" sz="2500" b="1" dirty="0"/>
              <a:t>」に照応しており、それらの同一性を想定しているからである</a:t>
            </a:r>
            <a:r>
              <a:rPr lang="ja-JP" altLang="ja-JP" sz="2500" b="1" dirty="0" smtClean="0"/>
              <a:t>。</a:t>
            </a:r>
            <a:endParaRPr lang="en-US" altLang="ja-JP" sz="2500" b="1" dirty="0" smtClean="0"/>
          </a:p>
          <a:p>
            <a:r>
              <a:rPr lang="ja-JP" altLang="en-US" sz="2500" b="1" dirty="0"/>
              <a:t>　</a:t>
            </a:r>
            <a:r>
              <a:rPr lang="ja-JP" altLang="ja-JP" sz="2500" b="1" dirty="0" smtClean="0"/>
              <a:t>同一性</a:t>
            </a:r>
            <a:r>
              <a:rPr lang="ja-JP" altLang="ja-JP" sz="2500" b="1" dirty="0"/>
              <a:t>の関係は、問答関係が成立する時、問いと答えのそれぞれの主語「</a:t>
            </a:r>
            <a:r>
              <a:rPr lang="en-US" altLang="ja-JP" sz="2500" b="1" dirty="0"/>
              <a:t>A</a:t>
            </a:r>
            <a:r>
              <a:rPr lang="ja-JP" altLang="ja-JP" sz="2500" b="1" dirty="0"/>
              <a:t>」の間につねに成立する。なぜなら、問いに応答する答えの関係は、「</a:t>
            </a:r>
            <a:r>
              <a:rPr lang="en-US" altLang="ja-JP" sz="2500" b="1" dirty="0"/>
              <a:t>A</a:t>
            </a:r>
            <a:r>
              <a:rPr lang="ja-JP" altLang="ja-JP" sz="2500" b="1" dirty="0"/>
              <a:t>は</a:t>
            </a:r>
            <a:r>
              <a:rPr lang="en-US" altLang="ja-JP" sz="2500" b="1" dirty="0"/>
              <a:t>A</a:t>
            </a:r>
            <a:r>
              <a:rPr lang="ja-JP" altLang="ja-JP" sz="2500" b="1" dirty="0"/>
              <a:t>である」として表現される照応的な関係に依存しているからである（同一律と照応の成立は、相互に深く依存しあっている）。それゆえに、上記の問答関係の成立は、否定の返答の内容と矛盾し、問答論的矛盾が帰結する。したがって、もし「</a:t>
            </a:r>
            <a:r>
              <a:rPr lang="en-US" altLang="ja-JP" sz="2500" b="1" dirty="0"/>
              <a:t>A</a:t>
            </a:r>
            <a:r>
              <a:rPr lang="ja-JP" altLang="ja-JP" sz="2500" b="1" dirty="0"/>
              <a:t>は</a:t>
            </a:r>
            <a:r>
              <a:rPr lang="en-US" altLang="ja-JP" sz="2500" b="1" dirty="0"/>
              <a:t>A</a:t>
            </a:r>
            <a:r>
              <a:rPr lang="ja-JP" altLang="ja-JP" sz="2500" b="1" dirty="0"/>
              <a:t>ですか？」と問われたなら、問われた者は、必然的に「はい、</a:t>
            </a:r>
            <a:r>
              <a:rPr lang="en-US" altLang="ja-JP" sz="2500" b="1" dirty="0"/>
              <a:t>A</a:t>
            </a:r>
            <a:r>
              <a:rPr lang="ja-JP" altLang="ja-JP" sz="2500" b="1" dirty="0"/>
              <a:t>は</a:t>
            </a:r>
            <a:r>
              <a:rPr lang="en-US" altLang="ja-JP" sz="2500" b="1" dirty="0"/>
              <a:t>A</a:t>
            </a:r>
            <a:r>
              <a:rPr lang="ja-JP" altLang="ja-JP" sz="2500" b="1" dirty="0"/>
              <a:t>です」と答えることになる。私たちは、矛盾律によってではなく、この問答論的矛盾に基づく超越論的論証によって、同一律を正当化できる。</a:t>
            </a:r>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90277" y="728754"/>
            <a:ext cx="8363272" cy="6192688"/>
          </a:xfrm>
        </p:spPr>
        <p:txBody>
          <a:bodyPr>
            <a:normAutofit/>
          </a:bodyPr>
          <a:lstStyle/>
          <a:p>
            <a:r>
              <a:rPr lang="en-US" altLang="ja-JP" dirty="0"/>
              <a:t> </a:t>
            </a:r>
            <a:endParaRPr lang="ja-JP" altLang="ja-JP" dirty="0"/>
          </a:p>
          <a:p>
            <a:r>
              <a:rPr lang="ja-JP" altLang="en-US" sz="2500" b="1" dirty="0" smtClean="0">
                <a:solidFill>
                  <a:srgbClr val="FF0000"/>
                </a:solidFill>
              </a:rPr>
              <a:t>＃クワインからの予想される反論に答える</a:t>
            </a:r>
            <a:endParaRPr lang="en-US" altLang="ja-JP" sz="2500" b="1" dirty="0" smtClean="0">
              <a:solidFill>
                <a:srgbClr val="FF0000"/>
              </a:solidFill>
            </a:endParaRPr>
          </a:p>
          <a:p>
            <a:r>
              <a:rPr lang="ja-JP" altLang="en-US" sz="2500" b="1" dirty="0" smtClean="0"/>
              <a:t>クワインは、「分析的真」を「意味論的規則によって真であること」と定義することによって、分析的真と綜合的真を分けようとすることを次のように批判した。意味論的規則の定義は言語に依存するので、言語を特定すれば、その言語における分析的真の定義が可能になるが、特定言語に制限されないで「分析的真」を一般的に定義することはできないと批判した。</a:t>
            </a:r>
            <a:endParaRPr lang="en-US" altLang="ja-JP" sz="2500" b="1" dirty="0" smtClean="0"/>
          </a:p>
          <a:p>
            <a:r>
              <a:rPr lang="ja-JP" altLang="en-US" sz="2500" b="1" dirty="0"/>
              <a:t>これ</a:t>
            </a:r>
            <a:r>
              <a:rPr lang="ja-JP" altLang="en-US" sz="2500" b="1" dirty="0" smtClean="0"/>
              <a:t>に対して、問答関係や照応関係は、異なる言語間でも可能である。問いと答えが、別の言語で行うことが可能である。この時成立する問答関係や照応的関係によって成立する同一律を分析的真とみなすことができる。</a:t>
            </a:r>
            <a:endParaRPr lang="en-US" altLang="ja-JP" sz="2500" b="1" dirty="0" smtClean="0"/>
          </a:p>
          <a:p>
            <a:endParaRPr lang="en-US" altLang="ja-JP" sz="2500" b="1" dirty="0">
              <a:solidFill>
                <a:srgbClr val="FF0000"/>
              </a:solidFill>
            </a:endParaRPr>
          </a:p>
          <a:p>
            <a:endParaRPr kumimoji="1" lang="en-US" altLang="ja-JP" dirty="0" smtClean="0"/>
          </a:p>
          <a:p>
            <a:endParaRPr kumimoji="1" lang="ja-JP" altLang="en-US" dirty="0"/>
          </a:p>
        </p:txBody>
      </p:sp>
    </p:spTree>
    <p:extLst>
      <p:ext uri="{BB962C8B-B14F-4D97-AF65-F5344CB8AC3E}">
        <p14:creationId xmlns:p14="http://schemas.microsoft.com/office/powerpoint/2010/main" val="1526433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90277" y="728754"/>
            <a:ext cx="8363272" cy="6192688"/>
          </a:xfrm>
        </p:spPr>
        <p:txBody>
          <a:bodyPr>
            <a:normAutofit fontScale="77500" lnSpcReduction="20000"/>
          </a:bodyPr>
          <a:lstStyle/>
          <a:p>
            <a:r>
              <a:rPr lang="en-US" altLang="ja-JP" dirty="0"/>
              <a:t> </a:t>
            </a:r>
            <a:endParaRPr lang="ja-JP" altLang="ja-JP" dirty="0"/>
          </a:p>
          <a:p>
            <a:r>
              <a:rPr lang="ja-JP" altLang="ja-JP" sz="2500" b="1" dirty="0"/>
              <a:t>　</a:t>
            </a:r>
            <a:r>
              <a:rPr lang="ja-JP" altLang="ja-JP" sz="2500" b="1" dirty="0">
                <a:solidFill>
                  <a:srgbClr val="FF0000"/>
                </a:solidFill>
              </a:rPr>
              <a:t>「矛盾律」</a:t>
            </a:r>
            <a:r>
              <a:rPr lang="ja-JP" altLang="ja-JP" sz="2500" b="1" dirty="0"/>
              <a:t>もまた、問答が成立するための超越論的条件である。なぜなら、「</a:t>
            </a:r>
            <a:r>
              <a:rPr lang="en-US" altLang="ja-JP" sz="2500" b="1" dirty="0"/>
              <a:t>P</a:t>
            </a:r>
            <a:r>
              <a:rPr lang="ja-JP" altLang="ja-JP" sz="2500" b="1" dirty="0"/>
              <a:t>ですか？」というような形式の決定疑問を問うことは、それに対して肯定か否定かのどちらかが答えとなることを想定しているからである。つまり、決定疑問は、肯定と否定が両立しないこと、「</a:t>
            </a:r>
            <a:r>
              <a:rPr lang="en-US" altLang="ja-JP" sz="2500" b="1" dirty="0"/>
              <a:t>P</a:t>
            </a:r>
            <a:r>
              <a:rPr lang="ja-JP" altLang="ja-JP" sz="2500" b="1" dirty="0"/>
              <a:t>かつ￢</a:t>
            </a:r>
            <a:r>
              <a:rPr lang="en-US" altLang="ja-JP" sz="2500" b="1" dirty="0"/>
              <a:t>P</a:t>
            </a:r>
            <a:r>
              <a:rPr lang="ja-JP" altLang="ja-JP" sz="2500" b="1" dirty="0"/>
              <a:t>」は答えとならないことを前提しているからである</a:t>
            </a:r>
            <a:r>
              <a:rPr lang="ja-JP" altLang="ja-JP" sz="2500" b="1" dirty="0" smtClean="0"/>
              <a:t>。つまり</a:t>
            </a:r>
            <a:r>
              <a:rPr lang="ja-JP" altLang="ja-JP" sz="2500" b="1" dirty="0"/>
              <a:t>、決定疑問を受け入れる時には、私たちは、矛盾律を受け入れて</a:t>
            </a:r>
            <a:r>
              <a:rPr lang="ja-JP" altLang="ja-JP" sz="2500" b="1" dirty="0" smtClean="0"/>
              <a:t>いる。</a:t>
            </a:r>
            <a:r>
              <a:rPr lang="ja-JP" altLang="ja-JP" sz="2500" b="1" dirty="0"/>
              <a:t>したがって、次の問答は、問答論的矛盾になる。</a:t>
            </a:r>
          </a:p>
          <a:p>
            <a:r>
              <a:rPr lang="ja-JP" altLang="ja-JP" sz="2500" b="1" dirty="0"/>
              <a:t>　</a:t>
            </a:r>
            <a:r>
              <a:rPr lang="ja-JP" altLang="ja-JP" sz="2500" b="1" dirty="0">
                <a:solidFill>
                  <a:schemeClr val="tx2"/>
                </a:solidFill>
              </a:rPr>
              <a:t>　　「矛盾律は正しいですか？」「いいえ、矛盾律は正しくありません」</a:t>
            </a:r>
          </a:p>
          <a:p>
            <a:r>
              <a:rPr lang="ja-JP" altLang="ja-JP" sz="2500" b="1" dirty="0"/>
              <a:t>この否定の返答をすることは、決定疑問を受け入れたうえで、それに対して答えているのでだが、しかし、決定疑問が矛盾律の前提によって成立するものであるとすれば、決定疑問の成立を受け入れたうえで、「矛盾律は正しくありません」と語ることは、矛盾する。この返答は、この質問に対する返答として発話されるのでなければ、矛盾しない可能性があるが、この決定疑問に対する返答として発話されるときには、問答論的に矛盾する</a:t>
            </a:r>
            <a:r>
              <a:rPr lang="ja-JP" altLang="ja-JP" sz="2500" b="1" dirty="0" smtClean="0"/>
              <a:t>。</a:t>
            </a:r>
            <a:endParaRPr lang="en-US" altLang="ja-JP" sz="2500" b="1" dirty="0" smtClean="0"/>
          </a:p>
          <a:p>
            <a:endParaRPr lang="en-US" altLang="ja-JP" sz="2500" b="1" dirty="0" smtClean="0"/>
          </a:p>
          <a:p>
            <a:r>
              <a:rPr lang="ja-JP" altLang="en-US" sz="2100" b="1" dirty="0"/>
              <a:t>　</a:t>
            </a:r>
            <a:r>
              <a:rPr lang="ja-JP" altLang="ja-JP" sz="2100" b="1" dirty="0" smtClean="0"/>
              <a:t>（</a:t>
            </a:r>
            <a:r>
              <a:rPr lang="ja-JP" altLang="ja-JP" sz="2100" b="1" dirty="0"/>
              <a:t>もっとも、「矛盾律は正しくない」という主張自体が単独で発話されたとき、それ自体で自己論駁的であるという理解が可能であるかも</a:t>
            </a:r>
            <a:r>
              <a:rPr lang="ja-JP" altLang="ja-JP" sz="2100" b="1" dirty="0" smtClean="0"/>
              <a:t>しれない</a:t>
            </a:r>
            <a:r>
              <a:rPr lang="ja-JP" altLang="en-US" sz="2100" b="1" dirty="0" smtClean="0"/>
              <a:t>。もしそれが成り立つならば、矛盾律の正当化は、「意味論的矛盾」を用いて超越論</a:t>
            </a:r>
            <a:r>
              <a:rPr lang="ja-JP" altLang="en-US" sz="2100" b="1" dirty="0" err="1" smtClean="0"/>
              <a:t>ｔ</a:t>
            </a:r>
            <a:r>
              <a:rPr lang="ja-JP" altLang="en-US" sz="2100" b="1" dirty="0" smtClean="0"/>
              <a:t>ね来に論証できるということになる。</a:t>
            </a:r>
            <a:r>
              <a:rPr lang="ja-JP" altLang="ja-JP" sz="2100" b="1" dirty="0" smtClean="0"/>
              <a:t>その</a:t>
            </a:r>
            <a:r>
              <a:rPr lang="ja-JP" altLang="ja-JP" sz="2100" b="1" dirty="0"/>
              <a:t>場合でも、ここでの否定の返答が、問いとの関係で矛盾を惹き起こすことは変わらない</a:t>
            </a:r>
            <a:r>
              <a:rPr lang="ja-JP" altLang="ja-JP" sz="2100" b="1" dirty="0" smtClean="0"/>
              <a:t>。私たち</a:t>
            </a:r>
            <a:r>
              <a:rPr lang="ja-JP" altLang="ja-JP" sz="2100" b="1" dirty="0"/>
              <a:t>は、決定疑問が引き起こすこの問答論的矛盾によって、矛盾律を正当化できる</a:t>
            </a:r>
            <a:r>
              <a:rPr lang="ja-JP" altLang="ja-JP" sz="2100" b="1" dirty="0" smtClean="0"/>
              <a:t>。</a:t>
            </a:r>
            <a:r>
              <a:rPr lang="ja-JP" altLang="en-US" sz="2100" b="1" dirty="0" smtClean="0"/>
              <a:t>）</a:t>
            </a:r>
            <a:endParaRPr lang="ja-JP" altLang="ja-JP" sz="2100" b="1" dirty="0"/>
          </a:p>
          <a:p>
            <a:r>
              <a:rPr lang="ja-JP" altLang="ja-JP" sz="2100" b="1" dirty="0"/>
              <a:t>（ただし、この返答が、この質問に対する否定の返答として発話されるのではなく、質問そのものへの拒否の応答として発話されているのならば、それは問答論的矛盾ではない。この意味で、ここでの問答論的矛盾による矛盾律の正当化は、問答論的矛盾による同一性の正当化と比較すると、少し弱い論証である。）</a:t>
            </a:r>
          </a:p>
          <a:p>
            <a:endParaRPr kumimoji="1" lang="ja-JP" altLang="en-US" dirty="0"/>
          </a:p>
        </p:txBody>
      </p:sp>
    </p:spTree>
    <p:extLst>
      <p:ext uri="{BB962C8B-B14F-4D97-AF65-F5344CB8AC3E}">
        <p14:creationId xmlns:p14="http://schemas.microsoft.com/office/powerpoint/2010/main" val="3398360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ja-JP" altLang="en-US" dirty="0" smtClean="0">
                <a:solidFill>
                  <a:schemeClr val="tx2"/>
                </a:solidFill>
              </a:rPr>
              <a:t>問いは答えよりも重要である。</a:t>
            </a:r>
            <a:endParaRPr lang="en-US" altLang="ja-JP" dirty="0">
              <a:solidFill>
                <a:schemeClr val="tx2"/>
              </a:solidFill>
            </a:endParaRPr>
          </a:p>
          <a:p>
            <a:r>
              <a:rPr lang="en-US" altLang="ja-JP" dirty="0"/>
              <a:t> </a:t>
            </a:r>
            <a:r>
              <a:rPr lang="ja-JP" altLang="ja-JP" dirty="0" smtClean="0"/>
              <a:t>問い</a:t>
            </a:r>
            <a:r>
              <a:rPr lang="ja-JP" altLang="ja-JP" dirty="0"/>
              <a:t>は、答えを求めおり、答えは問いの目的であり成果である。その意味では、問いは答えを得るための手段であり、答えは問いよりも重要である</a:t>
            </a:r>
            <a:r>
              <a:rPr lang="ja-JP" altLang="ja-JP" dirty="0" smtClean="0"/>
              <a:t>。</a:t>
            </a:r>
            <a:endParaRPr lang="en-US" altLang="ja-JP" dirty="0" smtClean="0"/>
          </a:p>
          <a:p>
            <a:r>
              <a:rPr lang="ja-JP" altLang="ja-JP" dirty="0" smtClean="0"/>
              <a:t>しかし</a:t>
            </a:r>
            <a:r>
              <a:rPr lang="ja-JP" altLang="ja-JP" dirty="0"/>
              <a:t>、主張は、問いへの答えとして成立し、問いを前提する。つまり、問いは主張の半製品であり、主張の半分はすでに問いによって与えられている。答えは問いを補完して、主張</a:t>
            </a:r>
            <a:r>
              <a:rPr lang="ja-JP" altLang="ja-JP" dirty="0" smtClean="0"/>
              <a:t>を</a:t>
            </a:r>
            <a:r>
              <a:rPr lang="ja-JP" altLang="en-US" dirty="0" smtClean="0"/>
              <a:t>完成</a:t>
            </a:r>
            <a:r>
              <a:rPr lang="ja-JP" altLang="ja-JP" dirty="0" smtClean="0"/>
              <a:t>品</a:t>
            </a:r>
            <a:r>
              <a:rPr lang="ja-JP" altLang="ja-JP" dirty="0"/>
              <a:t>にするものである</a:t>
            </a:r>
            <a:r>
              <a:rPr lang="ja-JP" altLang="ja-JP" dirty="0" smtClean="0"/>
              <a:t>。</a:t>
            </a:r>
            <a:endParaRPr lang="en-US" altLang="ja-JP" dirty="0" smtClean="0"/>
          </a:p>
          <a:p>
            <a:r>
              <a:rPr lang="ja-JP" altLang="ja-JP" dirty="0" smtClean="0"/>
              <a:t>思考</a:t>
            </a:r>
            <a:r>
              <a:rPr lang="ja-JP" altLang="ja-JP" dirty="0"/>
              <a:t>を正しく導くためには、正しい問題設定が必要である。したがって、問いに正しく答えることより以上に、どのように問いを立てるかが重要である。問いは様々な前提を持つが、その問いの前提は、答えに継承され、答えの前提となる。この意味で、問いは答えよりも重要である</a:t>
            </a:r>
            <a:r>
              <a:rPr lang="ja-JP" altLang="ja-JP" dirty="0" smtClean="0"/>
              <a:t>。</a:t>
            </a:r>
            <a:r>
              <a:rPr lang="ja-JP" altLang="en-US" dirty="0"/>
              <a:t>あるいは、主張を相関質問との関係において理解することが重要である。</a:t>
            </a:r>
            <a:endParaRPr lang="en-US" altLang="ja-JP" b="1" dirty="0"/>
          </a:p>
          <a:p>
            <a:endParaRPr lang="ja-JP" altLang="ja-JP" dirty="0"/>
          </a:p>
          <a:p>
            <a:endParaRPr lang="en-US" altLang="ja-JP" b="1" dirty="0" smtClean="0">
              <a:solidFill>
                <a:srgbClr val="FF0000"/>
              </a:solidFill>
            </a:endParaRPr>
          </a:p>
          <a:p>
            <a:endParaRPr lang="en-US" altLang="ja-JP" b="1" dirty="0" smtClean="0">
              <a:solidFill>
                <a:srgbClr val="FF0000"/>
              </a:solidFill>
            </a:endParaRPr>
          </a:p>
          <a:p>
            <a:endParaRPr lang="en-US" altLang="ja-JP" dirty="0"/>
          </a:p>
          <a:p>
            <a:endParaRPr lang="en-US" altLang="ja-JP" dirty="0" smtClean="0"/>
          </a:p>
          <a:p>
            <a:endParaRPr lang="en-US" altLang="ja-JP" dirty="0"/>
          </a:p>
          <a:p>
            <a:endParaRPr lang="en-US" altLang="ja-JP" dirty="0" smtClean="0"/>
          </a:p>
          <a:p>
            <a:endParaRPr lang="en-US" altLang="ja-JP" dirty="0" smtClean="0"/>
          </a:p>
          <a:p>
            <a:endParaRPr lang="en-US" altLang="ja-JP" dirty="0"/>
          </a:p>
          <a:p>
            <a:endParaRPr lang="en-US" altLang="ja-JP" dirty="0" smtClean="0"/>
          </a:p>
          <a:p>
            <a:endParaRPr lang="ja-JP" altLang="ja-JP" dirty="0"/>
          </a:p>
          <a:p>
            <a:endParaRPr kumimoji="1" lang="ja-JP" altLang="en-US" dirty="0"/>
          </a:p>
        </p:txBody>
      </p:sp>
    </p:spTree>
    <p:extLst>
      <p:ext uri="{BB962C8B-B14F-4D97-AF65-F5344CB8AC3E}">
        <p14:creationId xmlns:p14="http://schemas.microsoft.com/office/powerpoint/2010/main" val="19563313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70000" lnSpcReduction="20000"/>
          </a:bodyPr>
          <a:lstStyle/>
          <a:p>
            <a:r>
              <a:rPr lang="en-US" altLang="ja-JP" dirty="0"/>
              <a:t> </a:t>
            </a:r>
            <a:endParaRPr lang="ja-JP" altLang="ja-JP" dirty="0"/>
          </a:p>
          <a:p>
            <a:r>
              <a:rPr lang="en-US" altLang="ja-JP" b="1" dirty="0" smtClean="0">
                <a:solidFill>
                  <a:srgbClr val="FF0000"/>
                </a:solidFill>
              </a:rPr>
              <a:t>(</a:t>
            </a:r>
            <a:r>
              <a:rPr lang="ja-JP" altLang="en-US" b="1" dirty="0" smtClean="0">
                <a:solidFill>
                  <a:srgbClr val="FF0000"/>
                </a:solidFill>
              </a:rPr>
              <a:t>ｅ</a:t>
            </a:r>
            <a:r>
              <a:rPr lang="en-US" altLang="ja-JP" b="1" dirty="0" smtClean="0">
                <a:solidFill>
                  <a:srgbClr val="FF0000"/>
                </a:solidFill>
              </a:rPr>
              <a:t>)</a:t>
            </a:r>
            <a:r>
              <a:rPr lang="ja-JP" altLang="ja-JP" b="1" dirty="0">
                <a:solidFill>
                  <a:srgbClr val="FF0000"/>
                </a:solidFill>
              </a:rPr>
              <a:t>　問答関係の超越論的規範的条件</a:t>
            </a:r>
          </a:p>
          <a:p>
            <a:r>
              <a:rPr lang="ja-JP" altLang="ja-JP" b="1" dirty="0" smtClean="0">
                <a:solidFill>
                  <a:srgbClr val="FF0000"/>
                </a:solidFill>
              </a:rPr>
              <a:t>（</a:t>
            </a:r>
            <a:r>
              <a:rPr lang="ja-JP" altLang="en-US" b="1" dirty="0">
                <a:solidFill>
                  <a:srgbClr val="FF0000"/>
                </a:solidFill>
              </a:rPr>
              <a:t>ア</a:t>
            </a:r>
            <a:r>
              <a:rPr lang="ja-JP" altLang="ja-JP" b="1" dirty="0" smtClean="0">
                <a:solidFill>
                  <a:srgbClr val="FF0000"/>
                </a:solidFill>
              </a:rPr>
              <a:t>）</a:t>
            </a:r>
            <a:r>
              <a:rPr lang="ja-JP" altLang="ja-JP" b="1" dirty="0">
                <a:solidFill>
                  <a:srgbClr val="FF0000"/>
                </a:solidFill>
              </a:rPr>
              <a:t>根拠を持って語る義務</a:t>
            </a:r>
          </a:p>
          <a:p>
            <a:r>
              <a:rPr lang="ja-JP" altLang="en-US" b="1" dirty="0" smtClean="0"/>
              <a:t>　</a:t>
            </a:r>
            <a:r>
              <a:rPr lang="ja-JP" altLang="ja-JP" b="1" dirty="0" smtClean="0"/>
              <a:t>ひと</a:t>
            </a:r>
            <a:r>
              <a:rPr lang="ja-JP" altLang="ja-JP" b="1" dirty="0"/>
              <a:t>は「語用論的矛盾」の概念を用いて次のように議論するかもしれない。「ひとは根拠なしに何かを主張できる」という主張は、語用論的矛盾である。なぜなら</a:t>
            </a:r>
            <a:r>
              <a:rPr lang="ja-JP" altLang="ja-JP" b="1" dirty="0" smtClean="0"/>
              <a:t>、</a:t>
            </a:r>
            <a:r>
              <a:rPr lang="ja-JP" altLang="en-US" b="1" dirty="0" smtClean="0"/>
              <a:t>「</a:t>
            </a:r>
            <a:r>
              <a:rPr lang="ja-JP" altLang="ja-JP" b="1" dirty="0" smtClean="0"/>
              <a:t>主張</a:t>
            </a:r>
            <a:r>
              <a:rPr lang="ja-JP" altLang="en-US" b="1" dirty="0" smtClean="0"/>
              <a:t>」</a:t>
            </a:r>
            <a:r>
              <a:rPr lang="ja-JP" altLang="ja-JP" b="1" dirty="0" smtClean="0"/>
              <a:t>の</a:t>
            </a:r>
            <a:r>
              <a:rPr lang="ja-JP" altLang="ja-JP" b="1" dirty="0"/>
              <a:t>発語内行為の概念は、＜何かを主張することは、根拠を持ってそれを主張することである＞ということ</a:t>
            </a:r>
            <a:r>
              <a:rPr lang="ja-JP" altLang="ja-JP" b="1" dirty="0" smtClean="0"/>
              <a:t>を</a:t>
            </a:r>
            <a:r>
              <a:rPr lang="ja-JP" altLang="en-US" b="1" dirty="0" smtClean="0"/>
              <a:t>前提している</a:t>
            </a:r>
            <a:r>
              <a:rPr lang="ja-JP" altLang="ja-JP" b="1" dirty="0" smtClean="0"/>
              <a:t>ように</a:t>
            </a:r>
            <a:r>
              <a:rPr lang="ja-JP" altLang="ja-JP" b="1" dirty="0"/>
              <a:t>思われるからである。したがって、「ひとは根拠なしに何かを主張できる」という</a:t>
            </a:r>
            <a:r>
              <a:rPr lang="ja-JP" altLang="ja-JP" b="1" dirty="0" smtClean="0"/>
              <a:t>主張</a:t>
            </a:r>
            <a:r>
              <a:rPr lang="ja-JP" altLang="en-US" b="1" dirty="0" smtClean="0"/>
              <a:t>は、</a:t>
            </a:r>
            <a:r>
              <a:rPr lang="ja-JP" altLang="ja-JP" b="1" dirty="0" smtClean="0"/>
              <a:t>命題内容</a:t>
            </a:r>
            <a:r>
              <a:rPr lang="ja-JP" altLang="en-US" b="1" dirty="0" smtClean="0"/>
              <a:t>において</a:t>
            </a:r>
            <a:r>
              <a:rPr lang="ja-JP" altLang="en-US" b="1" dirty="0" smtClean="0">
                <a:solidFill>
                  <a:srgbClr val="FF0000"/>
                </a:solidFill>
              </a:rPr>
              <a:t>意味論的に矛盾</a:t>
            </a:r>
            <a:r>
              <a:rPr lang="ja-JP" altLang="en-US" b="1" dirty="0" smtClean="0"/>
              <a:t>しているし、命題内容と</a:t>
            </a:r>
            <a:r>
              <a:rPr lang="ja-JP" altLang="ja-JP" b="1" dirty="0" smtClean="0"/>
              <a:t>発語内行為</a:t>
            </a:r>
            <a:r>
              <a:rPr lang="ja-JP" altLang="en-US" b="1" dirty="0" smtClean="0"/>
              <a:t>において</a:t>
            </a:r>
            <a:r>
              <a:rPr lang="ja-JP" altLang="en-US" b="1" dirty="0" smtClean="0">
                <a:solidFill>
                  <a:srgbClr val="FF0000"/>
                </a:solidFill>
              </a:rPr>
              <a:t>語用論的に</a:t>
            </a:r>
            <a:r>
              <a:rPr lang="ja-JP" altLang="ja-JP" b="1" dirty="0" smtClean="0">
                <a:solidFill>
                  <a:srgbClr val="FF0000"/>
                </a:solidFill>
              </a:rPr>
              <a:t>矛盾</a:t>
            </a:r>
            <a:r>
              <a:rPr lang="ja-JP" altLang="en-US" b="1" dirty="0" smtClean="0"/>
              <a:t>している。</a:t>
            </a:r>
            <a:endParaRPr lang="en-US" altLang="ja-JP" b="1" dirty="0" smtClean="0"/>
          </a:p>
          <a:p>
            <a:r>
              <a:rPr lang="ja-JP" altLang="en-US" b="1" dirty="0" smtClean="0"/>
              <a:t>　</a:t>
            </a:r>
            <a:r>
              <a:rPr lang="ja-JP" altLang="ja-JP" b="1" dirty="0" smtClean="0"/>
              <a:t>他方</a:t>
            </a:r>
            <a:r>
              <a:rPr lang="ja-JP" altLang="ja-JP" b="1" dirty="0"/>
              <a:t>で、私たちは</a:t>
            </a:r>
            <a:r>
              <a:rPr lang="ja-JP" altLang="ja-JP" b="1" dirty="0">
                <a:solidFill>
                  <a:srgbClr val="FF0000"/>
                </a:solidFill>
              </a:rPr>
              <a:t>「問答論的矛盾」</a:t>
            </a:r>
            <a:r>
              <a:rPr lang="ja-JP" altLang="ja-JP" b="1" dirty="0"/>
              <a:t>の概念を用いて、これを論証できる。次の問答を考えてみよう。</a:t>
            </a:r>
          </a:p>
          <a:p>
            <a:r>
              <a:rPr lang="en-US" altLang="ja-JP" b="1" dirty="0"/>
              <a:t> </a:t>
            </a:r>
            <a:r>
              <a:rPr lang="ja-JP" altLang="ja-JP" b="1" dirty="0"/>
              <a:t>　　</a:t>
            </a:r>
            <a:r>
              <a:rPr lang="ja-JP" altLang="ja-JP" b="1" dirty="0">
                <a:solidFill>
                  <a:schemeClr val="tx2"/>
                </a:solidFill>
              </a:rPr>
              <a:t>　「人は何かを主張する時、根拠を持っているべきか？」</a:t>
            </a:r>
          </a:p>
          <a:p>
            <a:r>
              <a:rPr lang="ja-JP" altLang="ja-JP" b="1" dirty="0">
                <a:solidFill>
                  <a:schemeClr val="tx2"/>
                </a:solidFill>
              </a:rPr>
              <a:t>　　　　　「はい、人は根拠を持っているべきです」</a:t>
            </a:r>
          </a:p>
          <a:p>
            <a:r>
              <a:rPr lang="ja-JP" altLang="en-US" b="1" dirty="0" smtClean="0">
                <a:solidFill>
                  <a:schemeClr val="tx2"/>
                </a:solidFill>
              </a:rPr>
              <a:t>　　　　　</a:t>
            </a:r>
            <a:r>
              <a:rPr lang="ja-JP" altLang="ja-JP" b="1" dirty="0" smtClean="0">
                <a:solidFill>
                  <a:schemeClr val="tx2"/>
                </a:solidFill>
              </a:rPr>
              <a:t>「</a:t>
            </a:r>
            <a:r>
              <a:rPr lang="ja-JP" altLang="ja-JP" b="1" dirty="0">
                <a:solidFill>
                  <a:schemeClr val="tx2"/>
                </a:solidFill>
              </a:rPr>
              <a:t>いいえ、人は何を主張するために、根拠を持つ必要はありません」</a:t>
            </a:r>
          </a:p>
          <a:p>
            <a:r>
              <a:rPr lang="en-US" altLang="ja-JP" dirty="0"/>
              <a:t> </a:t>
            </a:r>
            <a:endParaRPr lang="ja-JP" altLang="ja-JP" dirty="0"/>
          </a:p>
          <a:p>
            <a:r>
              <a:rPr lang="ja-JP" altLang="ja-JP" sz="2200" dirty="0"/>
              <a:t>後者の否定の</a:t>
            </a:r>
            <a:r>
              <a:rPr lang="ja-JP" altLang="ja-JP" sz="2200" dirty="0" smtClean="0"/>
              <a:t>答え</a:t>
            </a:r>
            <a:r>
              <a:rPr lang="ja-JP" altLang="en-US" sz="2200" dirty="0" smtClean="0"/>
              <a:t>の主張</a:t>
            </a:r>
            <a:r>
              <a:rPr lang="ja-JP" altLang="ja-JP" sz="2200" dirty="0" smtClean="0"/>
              <a:t>は</a:t>
            </a:r>
            <a:r>
              <a:rPr lang="ja-JP" altLang="ja-JP" sz="2200" dirty="0"/>
              <a:t>、それ単独で発話されても語用論的矛盾であるが、ここでの問いの答えとして発話されるとき、次の理由で問答論的矛盾である。普通は、主張発話を返答に要求する質問は、根拠をもった返答を要求する。なぜなら、根拠のない返答を得ても質問者にとっては意味がないからである。上記の否定の返答は、このような＜通常の問答関係のための条件＞と＜命題内容＞の間の問答論的矛盾に陥る。それゆえに、もし私たちがその質問に答えるとしたならば、私たちはその質問に肯定の返答をしなければならない。したがって、根拠を持って語るという義務は、問答論的矛盾に訴えることによって正当化できる。</a:t>
            </a:r>
          </a:p>
          <a:p>
            <a:r>
              <a:rPr lang="ja-JP" altLang="ja-JP" sz="2200" dirty="0"/>
              <a:t>　こうして、＜主張することは、根拠を持って主張することである＞が認められるならば、根拠をもたずに何かを主張することは、嘘をつくことに似ていることになる。次に、嘘をつくことの禁止の正当化を説明しよう。</a:t>
            </a: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40311299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6237312"/>
          </a:xfrm>
        </p:spPr>
        <p:txBody>
          <a:bodyPr>
            <a:normAutofit fontScale="55000" lnSpcReduction="20000"/>
          </a:bodyPr>
          <a:lstStyle/>
          <a:p>
            <a:r>
              <a:rPr lang="en-US" altLang="ja-JP" dirty="0"/>
              <a:t> </a:t>
            </a:r>
            <a:endParaRPr lang="ja-JP" altLang="ja-JP" dirty="0"/>
          </a:p>
          <a:p>
            <a:r>
              <a:rPr lang="ja-JP" altLang="ja-JP" b="1" dirty="0" smtClean="0">
                <a:solidFill>
                  <a:srgbClr val="FF0000"/>
                </a:solidFill>
              </a:rPr>
              <a:t>（</a:t>
            </a:r>
            <a:r>
              <a:rPr lang="ja-JP" altLang="en-US" b="1" dirty="0" smtClean="0">
                <a:solidFill>
                  <a:srgbClr val="FF0000"/>
                </a:solidFill>
              </a:rPr>
              <a:t>イ</a:t>
            </a:r>
            <a:r>
              <a:rPr lang="ja-JP" altLang="ja-JP" b="1" dirty="0" smtClean="0">
                <a:solidFill>
                  <a:srgbClr val="FF0000"/>
                </a:solidFill>
              </a:rPr>
              <a:t>） 嘘の</a:t>
            </a:r>
            <a:r>
              <a:rPr lang="ja-JP" altLang="ja-JP" b="1" dirty="0">
                <a:solidFill>
                  <a:srgbClr val="FF0000"/>
                </a:solidFill>
              </a:rPr>
              <a:t>禁止</a:t>
            </a:r>
          </a:p>
          <a:p>
            <a:r>
              <a:rPr lang="ja-JP" altLang="ja-JP" b="1" dirty="0" smtClean="0"/>
              <a:t>次</a:t>
            </a:r>
            <a:r>
              <a:rPr lang="ja-JP" altLang="ja-JP" b="1" dirty="0"/>
              <a:t>の問答を考えてみよう。</a:t>
            </a:r>
          </a:p>
          <a:p>
            <a:pPr lvl="1"/>
            <a:r>
              <a:rPr lang="ja-JP" altLang="ja-JP" sz="2500" b="1" dirty="0" smtClean="0"/>
              <a:t>「</a:t>
            </a:r>
            <a:r>
              <a:rPr lang="ja-JP" altLang="ja-JP" sz="2500" b="1" dirty="0"/>
              <a:t>ひとは嘘をついてもよいのですか？」</a:t>
            </a:r>
          </a:p>
          <a:p>
            <a:pPr lvl="1"/>
            <a:r>
              <a:rPr lang="ja-JP" altLang="ja-JP" sz="2500" b="1" dirty="0"/>
              <a:t>「はい、人は嘘をついてもよいです」</a:t>
            </a:r>
          </a:p>
          <a:p>
            <a:pPr lvl="1"/>
            <a:r>
              <a:rPr lang="ja-JP" altLang="ja-JP" sz="2500" b="1" dirty="0"/>
              <a:t>「いいえ、人は嘘をついてはいけません」</a:t>
            </a:r>
          </a:p>
          <a:p>
            <a:r>
              <a:rPr lang="en-US" altLang="ja-JP" b="1" dirty="0"/>
              <a:t> </a:t>
            </a:r>
            <a:endParaRPr lang="ja-JP" altLang="ja-JP" b="1" dirty="0"/>
          </a:p>
          <a:p>
            <a:r>
              <a:rPr lang="ja-JP" altLang="en-US" b="1" dirty="0" smtClean="0"/>
              <a:t>　</a:t>
            </a:r>
            <a:r>
              <a:rPr lang="ja-JP" altLang="ja-JP" b="1" dirty="0" smtClean="0"/>
              <a:t>この</a:t>
            </a:r>
            <a:r>
              <a:rPr lang="ja-JP" altLang="ja-JP" b="1" dirty="0"/>
              <a:t>「いいえ」の返答は、嘘をつくことを禁止している。この否定の返答には、とくに不都合はない。しかし、「はい」という肯定の返答は、次の理由で問題がある</a:t>
            </a:r>
            <a:r>
              <a:rPr lang="ja-JP" altLang="ja-JP" b="1" dirty="0" smtClean="0"/>
              <a:t>。</a:t>
            </a:r>
            <a:endParaRPr lang="en-US" altLang="ja-JP" b="1" dirty="0" smtClean="0"/>
          </a:p>
          <a:p>
            <a:r>
              <a:rPr lang="ja-JP" altLang="en-US" b="1" dirty="0" smtClean="0"/>
              <a:t>　</a:t>
            </a:r>
            <a:r>
              <a:rPr lang="ja-JP" altLang="ja-JP" b="1" dirty="0" smtClean="0"/>
              <a:t>カント</a:t>
            </a:r>
            <a:r>
              <a:rPr lang="ja-JP" altLang="ja-JP" b="1" dirty="0"/>
              <a:t>が言うように、もし嘘をつくことが許されるならば、嘘をつくことは次の理由で不可能になる（</a:t>
            </a:r>
            <a:r>
              <a:rPr lang="de-DE" altLang="ja-JP" b="1" dirty="0"/>
              <a:t>Cf. </a:t>
            </a:r>
            <a:r>
              <a:rPr lang="en-US" altLang="ja-JP" b="1" dirty="0"/>
              <a:t>Kant 1785, </a:t>
            </a:r>
            <a:r>
              <a:rPr lang="ja-JP" altLang="ja-JP" b="1" dirty="0"/>
              <a:t>訳</a:t>
            </a:r>
            <a:r>
              <a:rPr lang="en-US" altLang="ja-JP" b="1" dirty="0"/>
              <a:t> p.27)</a:t>
            </a:r>
            <a:r>
              <a:rPr lang="ja-JP" altLang="ja-JP" b="1" dirty="0" err="1"/>
              <a:t>。</a:t>
            </a:r>
            <a:r>
              <a:rPr lang="ja-JP" altLang="ja-JP" b="1" dirty="0"/>
              <a:t> つまり、ある嘘の発話</a:t>
            </a:r>
            <a:r>
              <a:rPr lang="en-US" altLang="ja-JP" b="1" dirty="0"/>
              <a:t>P</a:t>
            </a:r>
            <a:r>
              <a:rPr lang="ja-JP" altLang="ja-JP" b="1" dirty="0"/>
              <a:t>を話すことは、</a:t>
            </a:r>
            <a:r>
              <a:rPr lang="en-US" altLang="ja-JP" b="1" dirty="0"/>
              <a:t>P</a:t>
            </a:r>
            <a:r>
              <a:rPr lang="ja-JP" altLang="ja-JP" b="1" dirty="0"/>
              <a:t>が偽であると信じていてそれを主張することである。（ちなみに、話し手がそれを偽だと信じているとしても、</a:t>
            </a:r>
            <a:r>
              <a:rPr lang="en-US" altLang="ja-JP" b="1" dirty="0"/>
              <a:t>P</a:t>
            </a:r>
            <a:r>
              <a:rPr lang="ja-JP" altLang="ja-JP" b="1" dirty="0"/>
              <a:t>が真であることはあり得る。それゆえに、</a:t>
            </a:r>
            <a:r>
              <a:rPr lang="en-US" altLang="ja-JP" b="1" dirty="0"/>
              <a:t>P</a:t>
            </a:r>
            <a:r>
              <a:rPr lang="ja-JP" altLang="ja-JP" b="1" dirty="0"/>
              <a:t>を嘘として発話することと </a:t>
            </a:r>
            <a:r>
              <a:rPr lang="en-US" altLang="ja-JP" b="1" dirty="0"/>
              <a:t>P </a:t>
            </a:r>
            <a:r>
              <a:rPr lang="ja-JP" altLang="ja-JP" b="1" dirty="0"/>
              <a:t>の真理値は、互いに無関係である。</a:t>
            </a:r>
            <a:r>
              <a:rPr lang="ja-JP" altLang="ja-JP" b="1" dirty="0" smtClean="0"/>
              <a:t>）もし</a:t>
            </a:r>
            <a:r>
              <a:rPr lang="ja-JP" altLang="ja-JP" b="1" dirty="0"/>
              <a:t>嘘をつくことが許されるならば、ひとが何かを主張することは、不可能になるだろう。なぜなら、ある発話</a:t>
            </a:r>
            <a:r>
              <a:rPr lang="en-US" altLang="ja-JP" b="1" dirty="0"/>
              <a:t>P</a:t>
            </a:r>
            <a:r>
              <a:rPr lang="ja-JP" altLang="ja-JP" b="1" dirty="0"/>
              <a:t>が真であると主張することと、</a:t>
            </a:r>
            <a:r>
              <a:rPr lang="en-US" altLang="ja-JP" b="1" dirty="0"/>
              <a:t>P</a:t>
            </a:r>
            <a:r>
              <a:rPr lang="ja-JP" altLang="ja-JP" b="1" dirty="0"/>
              <a:t>は真でないと主張することの間に、違いがなくなるからである。そのような状況で、何かを主張することは不可能であろう。さらに、主張することだけでなく、約束することや、宣言することも、不可能になるだろう。また、何かを語ることが一般的に不可能になる。つまり、「人は嘘をついてもよい」という主張は、「人は嘘をついてもよい」と語ることとを不可能にする。カントによれば、道徳法則は、普遍的に受け入られるべきである。しかし、もし「人は嘘をついてもよい」が社会の中で普遍的に受容されるならば、人々は、他の人たちが本当のことを語っている、ということを信じることができない。それゆえに、社会の中で嘘つくことも本当のことを言うことも不可能になる。それゆえに、もし社会秩序を求めるならば、私たちは「人は嘘をついてもよい」を普遍的法則として受け入れることはできない。この論証では、嘘の禁止には、「もし社会秩序を求めるならば」という条件がつくことになる。</a:t>
            </a:r>
          </a:p>
          <a:p>
            <a:r>
              <a:rPr lang="ja-JP" altLang="ja-JP" b="1" dirty="0"/>
              <a:t>　しかし、私たちがこのケースに含まれている問答論的矛盾に注目するなら、そのような社会秩序を求めることを前提しなくても、嘘の禁止を正当化できる。「ひとは嘘をついてもよいのですか？」という質問は、返答者が真だと信じる答えを要求している。しかし、「はい、ひとは嘘をついてもよいのです」という答えは、真だと信じる答えへの要求と矛盾する。つまり、問に対する適切な応答になっていない。それゆえに、その質問に妥当な仕方で答えるためには、私たちは、その質問に対する否定の返答を述べなければならない。このように、嘘の禁止は、問答論的矛盾を使うことによって正当化できる。</a:t>
            </a:r>
          </a:p>
          <a:p>
            <a:r>
              <a:rPr lang="ja-JP" altLang="ja-JP" b="1" dirty="0"/>
              <a:t>　この問題をさらに考えるために、話し手が</a:t>
            </a:r>
            <a:r>
              <a:rPr lang="en-US" altLang="ja-JP" b="1" dirty="0"/>
              <a:t>P</a:t>
            </a:r>
            <a:r>
              <a:rPr lang="ja-JP" altLang="ja-JP" b="1" dirty="0"/>
              <a:t>と語ることによって嘘をついていると仮定しよう。もし彼女が</a:t>
            </a:r>
            <a:r>
              <a:rPr lang="en-US" altLang="ja-JP" b="1" dirty="0"/>
              <a:t>P</a:t>
            </a:r>
            <a:r>
              <a:rPr lang="ja-JP" altLang="ja-JP" b="1" dirty="0"/>
              <a:t>の理由を問われるならば、彼女は嘘の理由を述べることによって応えるだろう。したがって、嘘をつくことは、嘘の理由にもとづいて、それを主張することになる。ところで、私たちは（１）で、根拠なく語ることの禁止を正当化できたが、それに基づいて、嘘の理由に基づいて話すことの禁止を正当化できるだろう</a:t>
            </a:r>
            <a:r>
              <a:rPr lang="ja-JP" altLang="ja-JP" b="1" dirty="0" smtClean="0"/>
              <a:t>。</a:t>
            </a:r>
            <a:endParaRPr lang="ja-JP" altLang="ja-JP" b="1" dirty="0"/>
          </a:p>
          <a:p>
            <a:endParaRPr kumimoji="1" lang="ja-JP" altLang="en-US" dirty="0"/>
          </a:p>
        </p:txBody>
      </p:sp>
    </p:spTree>
    <p:extLst>
      <p:ext uri="{BB962C8B-B14F-4D97-AF65-F5344CB8AC3E}">
        <p14:creationId xmlns:p14="http://schemas.microsoft.com/office/powerpoint/2010/main" val="36518019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9512" y="476672"/>
            <a:ext cx="8507288" cy="6381328"/>
          </a:xfrm>
        </p:spPr>
        <p:txBody>
          <a:bodyPr>
            <a:normAutofit fontScale="62500" lnSpcReduction="20000"/>
          </a:bodyPr>
          <a:lstStyle/>
          <a:p>
            <a:r>
              <a:rPr lang="ja-JP" altLang="ja-JP" b="1" dirty="0" smtClean="0">
                <a:solidFill>
                  <a:srgbClr val="FF0000"/>
                </a:solidFill>
              </a:rPr>
              <a:t>（</a:t>
            </a:r>
            <a:r>
              <a:rPr lang="ja-JP" altLang="en-US" b="1" dirty="0" smtClean="0">
                <a:solidFill>
                  <a:srgbClr val="FF0000"/>
                </a:solidFill>
              </a:rPr>
              <a:t>ウ</a:t>
            </a:r>
            <a:r>
              <a:rPr lang="ja-JP" altLang="ja-JP" b="1" dirty="0" smtClean="0">
                <a:solidFill>
                  <a:srgbClr val="FF0000"/>
                </a:solidFill>
              </a:rPr>
              <a:t>） </a:t>
            </a:r>
            <a:r>
              <a:rPr lang="ja-JP" altLang="ja-JP" b="1" dirty="0">
                <a:solidFill>
                  <a:srgbClr val="FF0000"/>
                </a:solidFill>
              </a:rPr>
              <a:t>相互承認の義務</a:t>
            </a:r>
          </a:p>
          <a:p>
            <a:r>
              <a:rPr lang="ja-JP" altLang="en-US" b="1" dirty="0" smtClean="0"/>
              <a:t>　</a:t>
            </a:r>
            <a:r>
              <a:rPr lang="ja-JP" altLang="ja-JP" b="1" dirty="0" smtClean="0"/>
              <a:t>私たち</a:t>
            </a:r>
            <a:r>
              <a:rPr lang="ja-JP" altLang="ja-JP" b="1" dirty="0"/>
              <a:t>が「あなたは誠実に話していますか？」と問われたならば、私たちはいつも「はい、誠実に話しています」と答える。なぜなら、「いいえ」や「いいえ、私は誠実に話していません」のような否定の返答は、語用論的矛盾だけでなく、問答論的矛盾を構成するからである</a:t>
            </a:r>
            <a:r>
              <a:rPr lang="ja-JP" altLang="ja-JP" b="1" dirty="0" smtClean="0"/>
              <a:t>。</a:t>
            </a:r>
            <a:endParaRPr lang="en-US" altLang="ja-JP" b="1" dirty="0" smtClean="0"/>
          </a:p>
          <a:p>
            <a:r>
              <a:rPr lang="ja-JP" altLang="en-US" b="1" dirty="0"/>
              <a:t>　</a:t>
            </a:r>
            <a:r>
              <a:rPr lang="ja-JP" altLang="ja-JP" b="1" dirty="0" smtClean="0"/>
              <a:t>さらに</a:t>
            </a:r>
            <a:r>
              <a:rPr lang="ja-JP" altLang="ja-JP" b="1" dirty="0"/>
              <a:t>私たちが、他のひとに「あなたは誠実に話していますか？」と問うとき、そのひとの答えは、上記の理由により、必然的に「はい」となる。それゆえに、私たちは、互いに「あなたは誠実に話している」と語ることになる</a:t>
            </a:r>
            <a:r>
              <a:rPr lang="ja-JP" altLang="ja-JP" b="1" dirty="0" smtClean="0"/>
              <a:t>。</a:t>
            </a:r>
            <a:endParaRPr lang="en-US" altLang="ja-JP" b="1" dirty="0" smtClean="0"/>
          </a:p>
          <a:p>
            <a:r>
              <a:rPr lang="ja-JP" altLang="en-US" b="1" dirty="0"/>
              <a:t>　</a:t>
            </a:r>
            <a:r>
              <a:rPr lang="ja-JP" altLang="ja-JP" b="1" dirty="0" smtClean="0"/>
              <a:t>当事者</a:t>
            </a:r>
            <a:r>
              <a:rPr lang="ja-JP" altLang="ja-JP" b="1" dirty="0"/>
              <a:t>双方が、「私たちは互いに誠実に語っている」と語るべきである。このことが、対話者同士の相互承認の関係を構成するだろう。このことは、相互承認が言語による相互応答関係の必要条件であるということを、示唆している。</a:t>
            </a:r>
          </a:p>
          <a:p>
            <a:endParaRPr lang="en-US" altLang="ja-JP" b="1" dirty="0" smtClean="0"/>
          </a:p>
          <a:p>
            <a:r>
              <a:rPr lang="ja-JP" altLang="en-US" b="1" dirty="0"/>
              <a:t>　</a:t>
            </a:r>
            <a:r>
              <a:rPr lang="en-US" altLang="ja-JP" b="1" dirty="0" smtClean="0"/>
              <a:t>D</a:t>
            </a:r>
            <a:r>
              <a:rPr lang="ja-JP" altLang="ja-JP" b="1" dirty="0"/>
              <a:t>・デイヴィドソンは、論文「「概念枠という考えそのものについて」において、「寛大の原理」を次のように説明していた。「寛大さはわれわれに強いられているのである。他者を理解しようと望めば、われわれは、好むと好まざるとに関わらず、大部分の事柄において彼らが正しいと考えなければならない。」（</a:t>
            </a:r>
            <a:r>
              <a:rPr lang="en-US" altLang="ja-JP" b="1" dirty="0"/>
              <a:t>Davidson 1984, p.197 </a:t>
            </a:r>
            <a:r>
              <a:rPr lang="ja-JP" altLang="ja-JP" b="1" dirty="0"/>
              <a:t>訳</a:t>
            </a:r>
            <a:r>
              <a:rPr lang="en-US" altLang="ja-JP" b="1" dirty="0"/>
              <a:t> p.210</a:t>
            </a:r>
            <a:r>
              <a:rPr lang="ja-JP" altLang="ja-JP" b="1" dirty="0"/>
              <a:t>） 私たちは、他の人の発話を理解するために、その人を信頼できる合理的存在者とみなすべきである。信頼できる合理的存在であるとは、ここでの私達の議論においては、少なくとも言語による相互応答関係の必要条件を満たすものであるということである。</a:t>
            </a:r>
          </a:p>
          <a:p>
            <a:r>
              <a:rPr lang="en-US" altLang="ja-JP" b="1" dirty="0"/>
              <a:t> </a:t>
            </a:r>
            <a:endParaRPr lang="ja-JP" altLang="ja-JP" b="1" dirty="0"/>
          </a:p>
          <a:p>
            <a:r>
              <a:rPr lang="ja-JP" altLang="ja-JP" b="1" dirty="0"/>
              <a:t>「あなたは言語による相互応答関係の可能性の必要条件を満たしていますか？」</a:t>
            </a:r>
          </a:p>
          <a:p>
            <a:r>
              <a:rPr lang="ja-JP" altLang="ja-JP" b="1" dirty="0"/>
              <a:t>「いいえ、満たしていません」</a:t>
            </a:r>
          </a:p>
          <a:p>
            <a:r>
              <a:rPr lang="en-US" altLang="ja-JP" b="1" dirty="0"/>
              <a:t> </a:t>
            </a:r>
            <a:endParaRPr lang="ja-JP" altLang="ja-JP" b="1" dirty="0"/>
          </a:p>
          <a:p>
            <a:r>
              <a:rPr lang="ja-JP" altLang="ja-JP" b="1" dirty="0"/>
              <a:t>この否定の返答は、問答論的矛盾になる。なぜなら、返答の内容と、返答の質問に対する応答関係が、矛盾するからである。質問は返答の半製品であり、返答は、質問の前提妥当要求を引き受けることによって、返答となっている。それゆえに、互いに問答し合う限りで</a:t>
            </a:r>
            <a:r>
              <a:rPr lang="ja-JP" altLang="ja-JP" b="1" dirty="0" err="1"/>
              <a:t>、、</a:t>
            </a:r>
            <a:r>
              <a:rPr lang="ja-JP" altLang="ja-JP" b="1" dirty="0"/>
              <a:t>会話者が互いに相手を言語による相互応答関係の必要条件を満たしているものとみなすことは不可避である。デイヴィドソンがいうように、言語によって互いにコミュニケーションする限り、寛大さは私たちに強制されている。言い換えると、互いに問答し合う限り、互いに誠実であるという相互承認は、不可避である。</a:t>
            </a:r>
          </a:p>
          <a:p>
            <a:endParaRPr kumimoji="1" lang="ja-JP" altLang="en-US" b="1" dirty="0"/>
          </a:p>
        </p:txBody>
      </p:sp>
    </p:spTree>
    <p:extLst>
      <p:ext uri="{BB962C8B-B14F-4D97-AF65-F5344CB8AC3E}">
        <p14:creationId xmlns:p14="http://schemas.microsoft.com/office/powerpoint/2010/main" val="15565548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92500" lnSpcReduction="20000"/>
          </a:bodyPr>
          <a:lstStyle/>
          <a:p>
            <a:pPr latinLnBrk="1"/>
            <a:r>
              <a:rPr lang="en-US" altLang="ja-JP" dirty="0"/>
              <a:t> </a:t>
            </a:r>
            <a:r>
              <a:rPr lang="ja-JP" altLang="en-US" b="1" dirty="0" smtClean="0">
                <a:solidFill>
                  <a:srgbClr val="FF0000"/>
                </a:solidFill>
              </a:rPr>
              <a:t>（ｆ）</a:t>
            </a:r>
            <a:r>
              <a:rPr lang="ja-JP" altLang="ja-JP" b="1" dirty="0">
                <a:solidFill>
                  <a:srgbClr val="FF0000"/>
                </a:solidFill>
              </a:rPr>
              <a:t>　超越論的論証の限界</a:t>
            </a:r>
          </a:p>
          <a:p>
            <a:pPr latinLnBrk="1"/>
            <a:r>
              <a:rPr lang="ja-JP" altLang="en-US" dirty="0" smtClean="0"/>
              <a:t>　なお、</a:t>
            </a:r>
            <a:r>
              <a:rPr lang="ja-JP" altLang="ja-JP" dirty="0" smtClean="0"/>
              <a:t>以上</a:t>
            </a:r>
            <a:r>
              <a:rPr lang="ja-JP" altLang="ja-JP" dirty="0"/>
              <a:t>の超越論的論証によって、究極的な基礎づけを考えているのではないことを付言しておきたい</a:t>
            </a:r>
            <a:r>
              <a:rPr lang="ja-JP" altLang="ja-JP" dirty="0" smtClean="0"/>
              <a:t>。</a:t>
            </a:r>
            <a:endParaRPr lang="en-US" altLang="ja-JP" dirty="0" smtClean="0"/>
          </a:p>
          <a:p>
            <a:pPr latinLnBrk="1"/>
            <a:r>
              <a:rPr lang="ja-JP" altLang="en-US" dirty="0"/>
              <a:t>　</a:t>
            </a:r>
            <a:r>
              <a:rPr lang="ja-JP" altLang="ja-JP" dirty="0" smtClean="0">
                <a:solidFill>
                  <a:schemeClr val="tx2"/>
                </a:solidFill>
              </a:rPr>
              <a:t>問答論的</a:t>
            </a:r>
            <a:r>
              <a:rPr lang="ja-JP" altLang="ja-JP" dirty="0">
                <a:solidFill>
                  <a:schemeClr val="tx2"/>
                </a:solidFill>
              </a:rPr>
              <a:t>矛盾による論証は、討議倫理学における語用論的矛盾による論証と同じく、二重否定除去を用いている</a:t>
            </a:r>
            <a:r>
              <a:rPr lang="ja-JP" altLang="ja-JP" dirty="0" smtClean="0"/>
              <a:t>。</a:t>
            </a:r>
            <a:r>
              <a:rPr lang="ja-JP" altLang="en-US" dirty="0" smtClean="0"/>
              <a:t>（</a:t>
            </a:r>
            <a:r>
              <a:rPr lang="ja-JP" altLang="ja-JP" dirty="0" smtClean="0"/>
              <a:t>つまり</a:t>
            </a:r>
            <a:r>
              <a:rPr lang="ja-JP" altLang="ja-JP" dirty="0"/>
              <a:t>＜ある主張</a:t>
            </a:r>
            <a:r>
              <a:rPr lang="ja-JP" altLang="ja-JP" dirty="0" err="1"/>
              <a:t>ｐ</a:t>
            </a:r>
            <a:r>
              <a:rPr lang="ja-JP" altLang="ja-JP" dirty="0"/>
              <a:t>の否定</a:t>
            </a:r>
            <a:r>
              <a:rPr lang="ja-JP" altLang="ja-JP" dirty="0" smtClean="0"/>
              <a:t>￢</a:t>
            </a:r>
            <a:r>
              <a:rPr lang="ja-JP" altLang="en-US" dirty="0" smtClean="0"/>
              <a:t>ｐ</a:t>
            </a:r>
            <a:r>
              <a:rPr lang="ja-JP" altLang="ja-JP" dirty="0" smtClean="0"/>
              <a:t>を</a:t>
            </a:r>
            <a:r>
              <a:rPr lang="ja-JP" altLang="ja-JP" dirty="0"/>
              <a:t>前提すると矛盾（語用論的矛盾や問答論的矛盾）に陥るゆえに、￢￢ｐが帰結するが、￢￢ｐ┣ｐが言えるので、ｐを主張できる＞という議論である</a:t>
            </a:r>
            <a:r>
              <a:rPr lang="ja-JP" altLang="ja-JP" dirty="0" smtClean="0"/>
              <a:t>。</a:t>
            </a:r>
            <a:r>
              <a:rPr lang="ja-JP" altLang="en-US" dirty="0" smtClean="0"/>
              <a:t>）</a:t>
            </a:r>
            <a:endParaRPr lang="en-US" altLang="ja-JP" dirty="0" smtClean="0"/>
          </a:p>
          <a:p>
            <a:pPr latinLnBrk="1"/>
            <a:r>
              <a:rPr lang="ja-JP" altLang="en-US" dirty="0"/>
              <a:t>　</a:t>
            </a:r>
            <a:r>
              <a:rPr lang="ja-JP" altLang="ja-JP" dirty="0" smtClean="0"/>
              <a:t>これは古典</a:t>
            </a:r>
            <a:r>
              <a:rPr lang="ja-JP" altLang="ja-JP" dirty="0"/>
              <a:t>論理を前提した議論である。これに対しては、二重否定除去を認めない直観主義論理が可能である。古典論理を採用べきことを同じような超越論的論証で証明することは循環論証になるので不可能である。したがって、以上の問答論的矛盾も討議倫理学における語用論的矛盾による論証も、究極的な基礎づけを行う論証ではない</a:t>
            </a:r>
            <a:r>
              <a:rPr lang="ja-JP" altLang="ja-JP" dirty="0" smtClean="0"/>
              <a:t>。</a:t>
            </a:r>
            <a:endParaRPr lang="en-US" altLang="ja-JP" dirty="0" smtClean="0"/>
          </a:p>
          <a:p>
            <a:pPr latinLnBrk="1"/>
            <a:r>
              <a:rPr lang="ja-JP" altLang="en-US" dirty="0"/>
              <a:t>　</a:t>
            </a:r>
            <a:r>
              <a:rPr lang="ja-JP" altLang="ja-JP" dirty="0" smtClean="0"/>
              <a:t>問答論的</a:t>
            </a:r>
            <a:r>
              <a:rPr lang="ja-JP" altLang="ja-JP" dirty="0"/>
              <a:t>矛盾による論証は、あくまでも問答の成立を前提としたときに、何が不可避になるか、ということの論証である</a:t>
            </a:r>
            <a:r>
              <a:rPr lang="ja-JP" altLang="ja-JP" dirty="0" smtClean="0"/>
              <a:t>。</a:t>
            </a:r>
            <a:endParaRPr lang="en-US" altLang="ja-JP" dirty="0" smtClean="0"/>
          </a:p>
          <a:p>
            <a:pPr latinLnBrk="1"/>
            <a:endParaRPr lang="en-US" altLang="ja-JP" dirty="0"/>
          </a:p>
          <a:p>
            <a:pPr latinLnBrk="1"/>
            <a:r>
              <a:rPr lang="ja-JP" altLang="en-US" dirty="0" smtClean="0"/>
              <a:t>（第３章と関係する論文は、論文</a:t>
            </a:r>
            <a:r>
              <a:rPr lang="en-US" altLang="ja-JP" dirty="0" smtClean="0"/>
              <a:t>48</a:t>
            </a:r>
            <a:r>
              <a:rPr lang="ja-JP" altLang="en-US" dirty="0" smtClean="0"/>
              <a:t>）</a:t>
            </a:r>
            <a:endParaRPr lang="ja-JP" altLang="ja-JP" dirty="0"/>
          </a:p>
          <a:p>
            <a:pPr latinLnBrk="1"/>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40311299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lnSpcReduction="10000"/>
          </a:bodyPr>
          <a:lstStyle/>
          <a:p>
            <a:r>
              <a:rPr kumimoji="1" lang="ja-JP" altLang="en-US" dirty="0" smtClean="0"/>
              <a:t>４　終わりに</a:t>
            </a:r>
            <a:endParaRPr kumimoji="1" lang="en-US" altLang="ja-JP" dirty="0" smtClean="0"/>
          </a:p>
          <a:p>
            <a:r>
              <a:rPr lang="ja-JP" altLang="en-US" dirty="0" smtClean="0"/>
              <a:t>　このような問答関係の分析が、どういう意味を持つかは、それを認識、実践、社会問題に適用する時になにが帰結するか、どのような下流推論が可能になるか、ということに依存します。</a:t>
            </a:r>
            <a:endParaRPr lang="en-US" altLang="ja-JP" dirty="0" smtClean="0"/>
          </a:p>
          <a:p>
            <a:r>
              <a:rPr lang="ja-JP" altLang="en-US" dirty="0" smtClean="0"/>
              <a:t>　一般的に＜理論の意味＞は、それの上流推論と下流推論からなると言えるでしょう。</a:t>
            </a:r>
            <a:endParaRPr lang="en-US" altLang="ja-JP" dirty="0" smtClean="0"/>
          </a:p>
          <a:p>
            <a:r>
              <a:rPr lang="ja-JP" altLang="en-US" dirty="0" smtClean="0"/>
              <a:t>　＜人生の意味＞も同様かもしれません。</a:t>
            </a:r>
            <a:r>
              <a:rPr lang="ja-JP" altLang="ja-JP" dirty="0" smtClean="0"/>
              <a:t>＜</a:t>
            </a:r>
            <a:r>
              <a:rPr lang="ja-JP" altLang="ja-JP" dirty="0"/>
              <a:t>人生を記述する命題を結論とする上流推論とその命題を前提とする下流推論の全体が、その人生の意味である＞。簡単に言ってしまえば、＜私の人生の意味は、私が誰からどのような影響を受けて行為したのか、私の行為が、誰にどのような影響を与えたのか＞ということに尽きる</a:t>
            </a:r>
            <a:r>
              <a:rPr lang="ja-JP" altLang="ja-JP" dirty="0" smtClean="0"/>
              <a:t>。</a:t>
            </a:r>
            <a:endParaRPr lang="en-US" altLang="ja-JP" dirty="0" smtClean="0"/>
          </a:p>
          <a:p>
            <a:r>
              <a:rPr lang="ja-JP" altLang="en-US" dirty="0" smtClean="0">
                <a:solidFill>
                  <a:schemeClr val="tx2"/>
                </a:solidFill>
              </a:rPr>
              <a:t>　＜阪大での私の講義の意味＞</a:t>
            </a:r>
            <a:r>
              <a:rPr lang="ja-JP" altLang="en-US" dirty="0"/>
              <a:t>もまた</a:t>
            </a:r>
            <a:r>
              <a:rPr lang="ja-JP" altLang="en-US" dirty="0" smtClean="0"/>
              <a:t>、＜誰から</a:t>
            </a:r>
            <a:r>
              <a:rPr lang="ja-JP" altLang="en-US" dirty="0"/>
              <a:t>どのよう</a:t>
            </a:r>
            <a:r>
              <a:rPr lang="ja-JP" altLang="en-US" dirty="0" smtClean="0"/>
              <a:t>な影響を受け、誰にどのような影響をあたえたか＞ということに尽きると思います。</a:t>
            </a:r>
            <a:endParaRPr lang="en-US" altLang="ja-JP" dirty="0"/>
          </a:p>
          <a:p>
            <a:endParaRPr kumimoji="1" lang="ja-JP" altLang="en-US" dirty="0"/>
          </a:p>
        </p:txBody>
      </p:sp>
    </p:spTree>
    <p:extLst>
      <p:ext uri="{BB962C8B-B14F-4D97-AF65-F5344CB8AC3E}">
        <p14:creationId xmlns:p14="http://schemas.microsoft.com/office/powerpoint/2010/main" val="30974652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kumimoji="1" lang="en-US" altLang="ja-JP" dirty="0" smtClean="0"/>
          </a:p>
          <a:p>
            <a:pPr algn="ctr"/>
            <a:r>
              <a:rPr lang="ja-JP" altLang="en-US" sz="3600" dirty="0" smtClean="0">
                <a:solidFill>
                  <a:srgbClr val="FF0000"/>
                </a:solidFill>
              </a:rPr>
              <a:t>ご清聴</a:t>
            </a:r>
            <a:r>
              <a:rPr lang="ja-JP" altLang="en-US" sz="3600" dirty="0">
                <a:solidFill>
                  <a:srgbClr val="FF0000"/>
                </a:solidFill>
              </a:rPr>
              <a:t>ありがとうございました</a:t>
            </a:r>
            <a:r>
              <a:rPr lang="ja-JP" altLang="en-US" sz="3600" dirty="0" smtClean="0">
                <a:solidFill>
                  <a:srgbClr val="FF0000"/>
                </a:solidFill>
              </a:rPr>
              <a:t>。</a:t>
            </a:r>
            <a:endParaRPr lang="en-US" altLang="ja-JP" sz="3600" dirty="0" smtClean="0">
              <a:solidFill>
                <a:srgbClr val="FF0000"/>
              </a:solidFill>
            </a:endParaRPr>
          </a:p>
          <a:p>
            <a:endParaRPr kumimoji="1" lang="ja-JP" altLang="en-US" dirty="0"/>
          </a:p>
        </p:txBody>
      </p:sp>
    </p:spTree>
    <p:extLst>
      <p:ext uri="{BB962C8B-B14F-4D97-AF65-F5344CB8AC3E}">
        <p14:creationId xmlns:p14="http://schemas.microsoft.com/office/powerpoint/2010/main" val="365180190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6237312"/>
          </a:xfrm>
        </p:spPr>
        <p:txBody>
          <a:bodyPr>
            <a:normAutofit fontScale="55000" lnSpcReduction="20000"/>
          </a:bodyPr>
          <a:lstStyle/>
          <a:p>
            <a:r>
              <a:rPr lang="en-US" altLang="ja-JP" dirty="0"/>
              <a:t> </a:t>
            </a:r>
            <a:endParaRPr lang="ja-JP" altLang="ja-JP" dirty="0"/>
          </a:p>
          <a:p>
            <a:r>
              <a:rPr lang="ja-JP" altLang="ja-JP" b="1" dirty="0"/>
              <a:t>内容</a:t>
            </a:r>
            <a:r>
              <a:rPr lang="ja-JP" altLang="ja-JP" b="1" dirty="0" smtClean="0"/>
              <a:t>：</a:t>
            </a:r>
            <a:endParaRPr lang="en-US" altLang="ja-JP" b="1" dirty="0" smtClean="0"/>
          </a:p>
          <a:p>
            <a:r>
              <a:rPr lang="ja-JP" altLang="en-US" sz="2500" b="1" dirty="0" smtClean="0">
                <a:solidFill>
                  <a:srgbClr val="FF0000"/>
                </a:solidFill>
              </a:rPr>
              <a:t>０　はじめに</a:t>
            </a:r>
            <a:endParaRPr lang="ja-JP" altLang="ja-JP" sz="2500" b="1" dirty="0">
              <a:solidFill>
                <a:srgbClr val="FF0000"/>
              </a:solidFill>
            </a:endParaRPr>
          </a:p>
          <a:p>
            <a:r>
              <a:rPr lang="ja-JP" altLang="ja-JP" sz="2500" b="1" dirty="0">
                <a:solidFill>
                  <a:srgbClr val="FF0000"/>
                </a:solidFill>
              </a:rPr>
              <a:t>１　問いと</a:t>
            </a:r>
            <a:r>
              <a:rPr lang="ja-JP" altLang="ja-JP" sz="2500" b="1" dirty="0" smtClean="0">
                <a:solidFill>
                  <a:srgbClr val="FF0000"/>
                </a:solidFill>
              </a:rPr>
              <a:t>推論</a:t>
            </a:r>
            <a:r>
              <a:rPr lang="ja-JP" altLang="en-US" sz="2500" b="1" dirty="0" smtClean="0">
                <a:solidFill>
                  <a:srgbClr val="FF0000"/>
                </a:solidFill>
              </a:rPr>
              <a:t>的</a:t>
            </a:r>
            <a:r>
              <a:rPr lang="ja-JP" altLang="ja-JP" sz="2500" b="1" dirty="0" smtClean="0">
                <a:solidFill>
                  <a:srgbClr val="FF0000"/>
                </a:solidFill>
              </a:rPr>
              <a:t>意味論</a:t>
            </a:r>
            <a:endParaRPr lang="en-US" altLang="ja-JP" sz="2500" b="1" dirty="0" smtClean="0">
              <a:solidFill>
                <a:srgbClr val="FF0000"/>
              </a:solidFill>
            </a:endParaRPr>
          </a:p>
          <a:p>
            <a:r>
              <a:rPr lang="ja-JP" altLang="en-US" b="1" dirty="0" smtClean="0"/>
              <a:t>　　　</a:t>
            </a:r>
            <a:r>
              <a:rPr lang="ja-JP" altLang="ja-JP" b="1" dirty="0" smtClean="0"/>
              <a:t>（</a:t>
            </a:r>
            <a:r>
              <a:rPr lang="ja-JP" altLang="ja-JP" b="1" dirty="0"/>
              <a:t>１）問いと推論の</a:t>
            </a:r>
            <a:r>
              <a:rPr lang="ja-JP" altLang="ja-JP" b="1" dirty="0" smtClean="0"/>
              <a:t>関係</a:t>
            </a:r>
            <a:endParaRPr lang="en-US" altLang="ja-JP" b="1" dirty="0" smtClean="0"/>
          </a:p>
          <a:p>
            <a:r>
              <a:rPr lang="ja-JP" altLang="en-US" b="1" dirty="0" smtClean="0"/>
              <a:t>　　　</a:t>
            </a:r>
            <a:r>
              <a:rPr lang="ja-JP" altLang="ja-JP" b="1" dirty="0" smtClean="0"/>
              <a:t>（</a:t>
            </a:r>
            <a:r>
              <a:rPr lang="ja-JP" altLang="ja-JP" b="1" dirty="0"/>
              <a:t>２）問答推論の提案</a:t>
            </a:r>
          </a:p>
          <a:p>
            <a:r>
              <a:rPr lang="ja-JP" altLang="en-US" b="1" dirty="0" smtClean="0"/>
              <a:t>　　　</a:t>
            </a:r>
            <a:r>
              <a:rPr lang="ja-JP" altLang="ja-JP" b="1" dirty="0" smtClean="0"/>
              <a:t>（</a:t>
            </a:r>
            <a:r>
              <a:rPr lang="ja-JP" altLang="en-US" b="1" dirty="0" smtClean="0"/>
              <a:t>３</a:t>
            </a:r>
            <a:r>
              <a:rPr lang="ja-JP" altLang="ja-JP" b="1" dirty="0" smtClean="0"/>
              <a:t>）</a:t>
            </a:r>
            <a:r>
              <a:rPr lang="ja-JP" altLang="ja-JP" b="1" dirty="0"/>
              <a:t>推論的意味論から問答推論的意味論へ</a:t>
            </a:r>
          </a:p>
          <a:p>
            <a:r>
              <a:rPr lang="ja-JP" altLang="ja-JP" sz="2500" b="1" dirty="0" smtClean="0">
                <a:solidFill>
                  <a:srgbClr val="FF0000"/>
                </a:solidFill>
              </a:rPr>
              <a:t>２</a:t>
            </a:r>
            <a:r>
              <a:rPr lang="ja-JP" altLang="ja-JP" sz="2500" b="1" dirty="0">
                <a:solidFill>
                  <a:srgbClr val="FF0000"/>
                </a:solidFill>
              </a:rPr>
              <a:t>　問いと発話の</a:t>
            </a:r>
            <a:r>
              <a:rPr lang="ja-JP" altLang="ja-JP" sz="2500" b="1" dirty="0" smtClean="0">
                <a:solidFill>
                  <a:srgbClr val="FF0000"/>
                </a:solidFill>
              </a:rPr>
              <a:t>意味</a:t>
            </a:r>
            <a:endParaRPr lang="en-US" altLang="ja-JP" sz="2500" b="1" dirty="0" smtClean="0">
              <a:solidFill>
                <a:srgbClr val="FF0000"/>
              </a:solidFill>
            </a:endParaRPr>
          </a:p>
          <a:p>
            <a:r>
              <a:rPr lang="en-US" altLang="ja-JP" b="1" dirty="0"/>
              <a:t> </a:t>
            </a:r>
            <a:r>
              <a:rPr lang="en-US" altLang="ja-JP" b="1" dirty="0" smtClean="0"/>
              <a:t>      (1) </a:t>
            </a:r>
            <a:r>
              <a:rPr lang="ja-JP" altLang="en-US" b="1" dirty="0" smtClean="0"/>
              <a:t>問いと焦点の関係</a:t>
            </a:r>
            <a:endParaRPr lang="en-US" altLang="ja-JP" b="1" dirty="0" smtClean="0"/>
          </a:p>
          <a:p>
            <a:r>
              <a:rPr lang="ja-JP" altLang="en-US" b="1" dirty="0" smtClean="0"/>
              <a:t>　　　　　　　</a:t>
            </a:r>
            <a:r>
              <a:rPr lang="ja-JP" altLang="ja-JP" b="1" dirty="0" smtClean="0"/>
              <a:t>（</a:t>
            </a:r>
            <a:r>
              <a:rPr lang="ja-JP" altLang="en-US" b="1" dirty="0" smtClean="0"/>
              <a:t>ａ</a:t>
            </a:r>
            <a:r>
              <a:rPr lang="ja-JP" altLang="ja-JP" b="1" dirty="0" smtClean="0"/>
              <a:t>）</a:t>
            </a:r>
            <a:r>
              <a:rPr lang="ja-JP" altLang="ja-JP" b="1" dirty="0"/>
              <a:t>命題の理解と発話の</a:t>
            </a:r>
            <a:r>
              <a:rPr lang="ja-JP" altLang="ja-JP" b="1" dirty="0" smtClean="0"/>
              <a:t>理解</a:t>
            </a:r>
            <a:endParaRPr lang="en-US" altLang="ja-JP" b="1" dirty="0" smtClean="0"/>
          </a:p>
          <a:p>
            <a:r>
              <a:rPr lang="ja-JP" altLang="en-US" b="1" dirty="0" smtClean="0"/>
              <a:t>　　　　　　　</a:t>
            </a:r>
            <a:r>
              <a:rPr lang="ja-JP" altLang="ja-JP" b="1" dirty="0" smtClean="0"/>
              <a:t>（</a:t>
            </a:r>
            <a:r>
              <a:rPr lang="ja-JP" altLang="en-US" b="1" dirty="0" smtClean="0"/>
              <a:t>ｂ</a:t>
            </a:r>
            <a:r>
              <a:rPr lang="ja-JP" altLang="ja-JP" b="1" dirty="0" smtClean="0"/>
              <a:t>）</a:t>
            </a:r>
            <a:r>
              <a:rPr lang="ja-JP" altLang="ja-JP" b="1" dirty="0"/>
              <a:t>発話が焦点を持つとはどういうこと</a:t>
            </a:r>
            <a:r>
              <a:rPr lang="ja-JP" altLang="ja-JP" b="1" dirty="0" smtClean="0"/>
              <a:t>か</a:t>
            </a:r>
            <a:endParaRPr lang="en-US" altLang="ja-JP" b="1" dirty="0" smtClean="0"/>
          </a:p>
          <a:p>
            <a:r>
              <a:rPr lang="ja-JP" altLang="en-US" b="1" dirty="0" smtClean="0"/>
              <a:t>　　　　　　　</a:t>
            </a:r>
            <a:r>
              <a:rPr lang="ja-JP" altLang="ja-JP" b="1" dirty="0" smtClean="0"/>
              <a:t>（</a:t>
            </a:r>
            <a:r>
              <a:rPr lang="ja-JP" altLang="en-US" b="1" dirty="0" smtClean="0"/>
              <a:t>ｃ</a:t>
            </a:r>
            <a:r>
              <a:rPr lang="ja-JP" altLang="ja-JP" b="1" dirty="0" smtClean="0"/>
              <a:t>）</a:t>
            </a:r>
            <a:r>
              <a:rPr lang="ja-JP" altLang="ja-JP" b="1" dirty="0"/>
              <a:t>相関質問が与えられれば、発話の焦点位置は決定</a:t>
            </a:r>
            <a:r>
              <a:rPr lang="ja-JP" altLang="ja-JP" b="1" dirty="0" smtClean="0"/>
              <a:t>する</a:t>
            </a:r>
            <a:endParaRPr lang="en-US" altLang="ja-JP" b="1" dirty="0" smtClean="0"/>
          </a:p>
          <a:p>
            <a:r>
              <a:rPr lang="ja-JP" altLang="en-US" b="1" dirty="0" smtClean="0"/>
              <a:t>　　　　　　　</a:t>
            </a:r>
            <a:r>
              <a:rPr lang="ja-JP" altLang="ja-JP" b="1" dirty="0" smtClean="0"/>
              <a:t>（</a:t>
            </a:r>
            <a:r>
              <a:rPr lang="ja-JP" altLang="en-US" b="1" dirty="0" smtClean="0"/>
              <a:t>ｄ</a:t>
            </a:r>
            <a:r>
              <a:rPr lang="ja-JP" altLang="ja-JP" b="1" dirty="0" smtClean="0"/>
              <a:t>）</a:t>
            </a:r>
            <a:r>
              <a:rPr lang="ja-JP" altLang="ja-JP" b="1" dirty="0"/>
              <a:t>補足疑問の問答と同一性</a:t>
            </a:r>
            <a:r>
              <a:rPr lang="ja-JP" altLang="ja-JP" b="1" dirty="0" smtClean="0"/>
              <a:t>言明</a:t>
            </a:r>
            <a:endParaRPr lang="en-US" altLang="ja-JP" b="1" dirty="0" smtClean="0"/>
          </a:p>
          <a:p>
            <a:r>
              <a:rPr lang="ja-JP" altLang="en-US" b="1" dirty="0"/>
              <a:t>　</a:t>
            </a:r>
            <a:r>
              <a:rPr lang="ja-JP" altLang="en-US" b="1" dirty="0" smtClean="0"/>
              <a:t>　　（２）発話が焦点を持つとはどういうことか？</a:t>
            </a:r>
            <a:endParaRPr lang="en-US" altLang="ja-JP" b="1" dirty="0" smtClean="0"/>
          </a:p>
          <a:p>
            <a:r>
              <a:rPr lang="ja-JP" altLang="en-US" b="1" dirty="0" smtClean="0"/>
              <a:t>　　　　　　　（ａ）</a:t>
            </a:r>
            <a:r>
              <a:rPr lang="ja-JP" altLang="ja-JP" b="1" dirty="0"/>
              <a:t>　焦点の変化は命題</a:t>
            </a:r>
            <a:r>
              <a:rPr lang="ja-JP" altLang="ja-JP" b="1" dirty="0" smtClean="0"/>
              <a:t>の</a:t>
            </a:r>
            <a:r>
              <a:rPr lang="ja-JP" altLang="en-US" b="1" dirty="0" smtClean="0"/>
              <a:t>真理条件を変えないが、何かを変える。</a:t>
            </a:r>
            <a:endParaRPr lang="ja-JP" altLang="ja-JP" b="1" dirty="0"/>
          </a:p>
          <a:p>
            <a:r>
              <a:rPr lang="ja-JP" altLang="en-US" b="1" dirty="0" smtClean="0"/>
              <a:t>　　　　　　　（ｂ）</a:t>
            </a:r>
            <a:r>
              <a:rPr lang="ja-JP" altLang="ja-JP" b="1" dirty="0"/>
              <a:t>　焦点の異なる発話の上流推論は異なる</a:t>
            </a:r>
          </a:p>
          <a:p>
            <a:r>
              <a:rPr lang="ja-JP" altLang="en-US" b="1" dirty="0" smtClean="0"/>
              <a:t>　　　　　　　（ｃ）</a:t>
            </a:r>
            <a:r>
              <a:rPr lang="ja-JP" altLang="en-US" b="1" dirty="0"/>
              <a:t>　</a:t>
            </a:r>
            <a:r>
              <a:rPr lang="ja-JP" altLang="ja-JP" b="1" dirty="0"/>
              <a:t>焦点の異なる発話の下流推論は異なる</a:t>
            </a:r>
          </a:p>
          <a:p>
            <a:r>
              <a:rPr lang="ja-JP" altLang="en-US" b="1" dirty="0" smtClean="0"/>
              <a:t>　　　　　　　</a:t>
            </a:r>
            <a:r>
              <a:rPr lang="ja-JP" altLang="ja-JP" b="1" dirty="0" smtClean="0"/>
              <a:t>（</a:t>
            </a:r>
            <a:r>
              <a:rPr lang="ja-JP" altLang="en-US" b="1" dirty="0" smtClean="0"/>
              <a:t>ｄ</a:t>
            </a:r>
            <a:r>
              <a:rPr lang="ja-JP" altLang="ja-JP" b="1" dirty="0" smtClean="0"/>
              <a:t>）</a:t>
            </a:r>
            <a:r>
              <a:rPr lang="ja-JP" altLang="ja-JP" b="1" dirty="0"/>
              <a:t>二重問答関係と会話の含み</a:t>
            </a:r>
          </a:p>
          <a:p>
            <a:r>
              <a:rPr lang="ja-JP" altLang="en-US" b="1" dirty="0" smtClean="0">
                <a:solidFill>
                  <a:srgbClr val="FF0000"/>
                </a:solidFill>
              </a:rPr>
              <a:t>３</a:t>
            </a:r>
            <a:r>
              <a:rPr lang="ja-JP" altLang="ja-JP" b="1" dirty="0">
                <a:solidFill>
                  <a:srgbClr val="FF0000"/>
                </a:solidFill>
              </a:rPr>
              <a:t>　問答論的矛盾による超越論的</a:t>
            </a:r>
            <a:r>
              <a:rPr lang="ja-JP" altLang="ja-JP" b="1" dirty="0" smtClean="0">
                <a:solidFill>
                  <a:srgbClr val="FF0000"/>
                </a:solidFill>
              </a:rPr>
              <a:t>論証</a:t>
            </a:r>
            <a:endParaRPr lang="en-US" altLang="ja-JP" b="1" dirty="0" smtClean="0">
              <a:solidFill>
                <a:srgbClr val="FF0000"/>
              </a:solidFill>
            </a:endParaRPr>
          </a:p>
          <a:p>
            <a:r>
              <a:rPr lang="en-US" altLang="ja-JP" b="1" dirty="0" smtClean="0"/>
              <a:t>      </a:t>
            </a:r>
            <a:r>
              <a:rPr lang="ja-JP" altLang="ja-JP" b="1" dirty="0" smtClean="0"/>
              <a:t>（</a:t>
            </a:r>
            <a:r>
              <a:rPr lang="ja-JP" altLang="ja-JP" b="1" dirty="0"/>
              <a:t>１）問答論的矛盾の</a:t>
            </a:r>
            <a:r>
              <a:rPr lang="ja-JP" altLang="ja-JP" b="1" dirty="0" smtClean="0"/>
              <a:t>説明</a:t>
            </a:r>
            <a:endParaRPr lang="en-US" altLang="ja-JP" b="1" dirty="0" smtClean="0"/>
          </a:p>
          <a:p>
            <a:r>
              <a:rPr lang="ja-JP" altLang="en-US" b="1" dirty="0"/>
              <a:t>　</a:t>
            </a:r>
            <a:r>
              <a:rPr lang="ja-JP" altLang="en-US" b="1" dirty="0" smtClean="0"/>
              <a:t>　　　　　　</a:t>
            </a:r>
            <a:r>
              <a:rPr lang="ja-JP" altLang="en-US" b="1" dirty="0"/>
              <a:t>（ａ）</a:t>
            </a:r>
            <a:r>
              <a:rPr lang="en-GB" altLang="ja-JP" b="1" dirty="0"/>
              <a:t> </a:t>
            </a:r>
            <a:r>
              <a:rPr lang="ja-JP" altLang="ja-JP" b="1" dirty="0"/>
              <a:t>周知の３つのタイプの</a:t>
            </a:r>
            <a:r>
              <a:rPr lang="ja-JP" altLang="ja-JP" b="1" dirty="0" smtClean="0"/>
              <a:t>矛盾</a:t>
            </a:r>
            <a:endParaRPr lang="en-US" altLang="ja-JP" b="1" dirty="0" smtClean="0"/>
          </a:p>
          <a:p>
            <a:r>
              <a:rPr lang="ja-JP" altLang="en-US" b="1" dirty="0"/>
              <a:t>　</a:t>
            </a:r>
            <a:r>
              <a:rPr lang="ja-JP" altLang="en-US" b="1" dirty="0" smtClean="0"/>
              <a:t>　　　　　　（ｂ）</a:t>
            </a:r>
            <a:r>
              <a:rPr lang="ja-JP" altLang="ja-JP" b="1" dirty="0" smtClean="0"/>
              <a:t>問答論的</a:t>
            </a:r>
            <a:r>
              <a:rPr lang="ja-JP" altLang="ja-JP" b="1" dirty="0"/>
              <a:t>矛盾</a:t>
            </a:r>
          </a:p>
          <a:p>
            <a:r>
              <a:rPr lang="ja-JP" altLang="en-US" b="1" dirty="0" smtClean="0"/>
              <a:t>　　</a:t>
            </a:r>
            <a:r>
              <a:rPr lang="ja-JP" altLang="ja-JP" b="1" dirty="0" smtClean="0"/>
              <a:t>（</a:t>
            </a:r>
            <a:r>
              <a:rPr lang="ja-JP" altLang="ja-JP" b="1" dirty="0"/>
              <a:t>２）問答論的矛盾による超越論的</a:t>
            </a:r>
            <a:r>
              <a:rPr lang="ja-JP" altLang="ja-JP" b="1" dirty="0" smtClean="0"/>
              <a:t>論証</a:t>
            </a:r>
            <a:endParaRPr lang="en-US" altLang="ja-JP" b="1" dirty="0" smtClean="0"/>
          </a:p>
          <a:p>
            <a:r>
              <a:rPr lang="ja-JP" altLang="en-US" b="1" dirty="0" smtClean="0"/>
              <a:t>　　　　　　　（ａ）</a:t>
            </a:r>
            <a:r>
              <a:rPr lang="ja-JP" altLang="ja-JP" b="1" dirty="0" smtClean="0"/>
              <a:t> </a:t>
            </a:r>
            <a:r>
              <a:rPr lang="ja-JP" altLang="ja-JP" b="1" dirty="0"/>
              <a:t>問答論的矛盾による超越論的論証とは何</a:t>
            </a:r>
            <a:r>
              <a:rPr lang="ja-JP" altLang="ja-JP" b="1" dirty="0" smtClean="0"/>
              <a:t>か</a:t>
            </a:r>
            <a:endParaRPr lang="en-US" altLang="ja-JP" b="1" dirty="0" smtClean="0"/>
          </a:p>
          <a:p>
            <a:r>
              <a:rPr lang="ja-JP" altLang="en-US" b="1" dirty="0" smtClean="0">
                <a:solidFill>
                  <a:srgbClr val="FF0000"/>
                </a:solidFill>
              </a:rPr>
              <a:t>　　　　　　</a:t>
            </a:r>
            <a:r>
              <a:rPr lang="ja-JP" altLang="en-US" b="1" dirty="0" smtClean="0"/>
              <a:t>　（ｂ） </a:t>
            </a:r>
            <a:r>
              <a:rPr lang="ja-JP" altLang="ja-JP" b="1" dirty="0" smtClean="0"/>
              <a:t>基礎的</a:t>
            </a:r>
            <a:r>
              <a:rPr lang="ja-JP" altLang="ja-JP" b="1" dirty="0"/>
              <a:t>な相互的呼応関係が、可能な問答関係を定義する</a:t>
            </a:r>
          </a:p>
          <a:p>
            <a:r>
              <a:rPr lang="ja-JP" altLang="en-US" b="1" dirty="0" smtClean="0"/>
              <a:t>　　</a:t>
            </a:r>
            <a:r>
              <a:rPr lang="en-US" altLang="ja-JP" b="1" dirty="0" smtClean="0"/>
              <a:t>   </a:t>
            </a:r>
            <a:r>
              <a:rPr lang="ja-JP" altLang="en-US" b="1" dirty="0" smtClean="0"/>
              <a:t>　　</a:t>
            </a:r>
            <a:r>
              <a:rPr lang="en-US" altLang="ja-JP" b="1" dirty="0" smtClean="0"/>
              <a:t>  </a:t>
            </a:r>
            <a:r>
              <a:rPr lang="ja-JP" altLang="en-US" b="1" dirty="0" smtClean="0"/>
              <a:t>　（ｃ） </a:t>
            </a:r>
            <a:r>
              <a:rPr lang="ja-JP" altLang="ja-JP" b="1" dirty="0" smtClean="0"/>
              <a:t>問答</a:t>
            </a:r>
            <a:r>
              <a:rPr lang="ja-JP" altLang="ja-JP" b="1" dirty="0"/>
              <a:t>関係の超越論的意味論的</a:t>
            </a:r>
            <a:r>
              <a:rPr lang="ja-JP" altLang="ja-JP" b="1" dirty="0" smtClean="0"/>
              <a:t>条件</a:t>
            </a:r>
            <a:endParaRPr lang="en-US" altLang="ja-JP" b="1" dirty="0" smtClean="0"/>
          </a:p>
          <a:p>
            <a:r>
              <a:rPr lang="en-US" altLang="ja-JP" b="1" dirty="0"/>
              <a:t> </a:t>
            </a:r>
            <a:r>
              <a:rPr lang="en-US" altLang="ja-JP" b="1" dirty="0" smtClean="0"/>
              <a:t>      </a:t>
            </a:r>
            <a:r>
              <a:rPr lang="ja-JP" altLang="en-US" b="1" dirty="0" smtClean="0"/>
              <a:t>　　</a:t>
            </a:r>
            <a:r>
              <a:rPr lang="en-US" altLang="ja-JP" b="1" dirty="0" smtClean="0"/>
              <a:t>  </a:t>
            </a:r>
            <a:r>
              <a:rPr lang="ja-JP" altLang="en-US" b="1" dirty="0" smtClean="0"/>
              <a:t> 　（ｄ） </a:t>
            </a:r>
            <a:r>
              <a:rPr lang="en-US" altLang="ja-JP" b="1" dirty="0" smtClean="0"/>
              <a:t> </a:t>
            </a:r>
            <a:r>
              <a:rPr lang="ja-JP" altLang="ja-JP" b="1" dirty="0" smtClean="0"/>
              <a:t>問答</a:t>
            </a:r>
            <a:r>
              <a:rPr lang="ja-JP" altLang="ja-JP" b="1" dirty="0"/>
              <a:t>関係の超越論的論理的条件</a:t>
            </a:r>
          </a:p>
          <a:p>
            <a:r>
              <a:rPr lang="en-US" altLang="ja-JP" b="1" dirty="0" smtClean="0"/>
              <a:t>       </a:t>
            </a:r>
            <a:r>
              <a:rPr lang="ja-JP" altLang="en-US" b="1" dirty="0" smtClean="0"/>
              <a:t>　　</a:t>
            </a:r>
            <a:r>
              <a:rPr lang="en-US" altLang="ja-JP" b="1" dirty="0" smtClean="0"/>
              <a:t> </a:t>
            </a:r>
            <a:r>
              <a:rPr lang="ja-JP" altLang="en-US" b="1" dirty="0" smtClean="0"/>
              <a:t>　 </a:t>
            </a:r>
            <a:r>
              <a:rPr lang="en-US" altLang="ja-JP" b="1" dirty="0" smtClean="0"/>
              <a:t> </a:t>
            </a:r>
            <a:r>
              <a:rPr lang="ja-JP" altLang="en-US" b="1" dirty="0" smtClean="0"/>
              <a:t>（</a:t>
            </a:r>
            <a:r>
              <a:rPr lang="ja-JP" altLang="en-US" b="1" dirty="0"/>
              <a:t>ｅ</a:t>
            </a:r>
            <a:r>
              <a:rPr lang="ja-JP" altLang="en-US" b="1" dirty="0" smtClean="0"/>
              <a:t>）</a:t>
            </a:r>
            <a:r>
              <a:rPr lang="ja-JP" altLang="ja-JP" b="1" dirty="0"/>
              <a:t>　問答関係の超越論的規範的条件</a:t>
            </a:r>
          </a:p>
          <a:p>
            <a:r>
              <a:rPr lang="ja-JP" altLang="en-US" b="1" dirty="0" smtClean="0"/>
              <a:t>　  　　　　 　（ｆ）</a:t>
            </a:r>
            <a:r>
              <a:rPr lang="ja-JP" altLang="ja-JP" b="1" dirty="0"/>
              <a:t>　超越論的論証の</a:t>
            </a:r>
            <a:r>
              <a:rPr lang="ja-JP" altLang="ja-JP" b="1" dirty="0" smtClean="0"/>
              <a:t>限界</a:t>
            </a:r>
            <a:endParaRPr lang="en-US" altLang="ja-JP" b="1" dirty="0" smtClean="0"/>
          </a:p>
          <a:p>
            <a:r>
              <a:rPr lang="ja-JP" altLang="en-US" sz="2500" b="1" dirty="0" smtClean="0">
                <a:solidFill>
                  <a:srgbClr val="FF0000"/>
                </a:solidFill>
              </a:rPr>
              <a:t>４　おわりに</a:t>
            </a:r>
            <a:endParaRPr lang="ja-JP" altLang="ja-JP" sz="2500" b="1" dirty="0">
              <a:solidFill>
                <a:srgbClr val="FF0000"/>
              </a:solidFill>
            </a:endParaRPr>
          </a:p>
          <a:p>
            <a:endParaRPr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smtClean="0"/>
          </a:p>
          <a:p>
            <a:endParaRPr lang="en-US" altLang="ja-JP" dirty="0"/>
          </a:p>
          <a:p>
            <a:endParaRPr lang="en-US" altLang="ja-JP" dirty="0" smtClean="0"/>
          </a:p>
          <a:p>
            <a:endParaRPr lang="ja-JP" altLang="ja-JP" dirty="0"/>
          </a:p>
          <a:p>
            <a:endParaRPr kumimoji="1" lang="ja-JP" altLang="en-US" dirty="0"/>
          </a:p>
        </p:txBody>
      </p:sp>
    </p:spTree>
    <p:extLst>
      <p:ext uri="{BB962C8B-B14F-4D97-AF65-F5344CB8AC3E}">
        <p14:creationId xmlns:p14="http://schemas.microsoft.com/office/powerpoint/2010/main" val="42293212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endParaRPr kumimoji="1" lang="ja-JP" altLang="en-US" dirty="0"/>
          </a:p>
        </p:txBody>
      </p:sp>
    </p:spTree>
    <p:extLst>
      <p:ext uri="{BB962C8B-B14F-4D97-AF65-F5344CB8AC3E}">
        <p14:creationId xmlns:p14="http://schemas.microsoft.com/office/powerpoint/2010/main" val="3097465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en-US" altLang="ja-JP" dirty="0"/>
              <a:t> </a:t>
            </a:r>
            <a:endParaRPr lang="ja-JP" altLang="ja-JP" dirty="0"/>
          </a:p>
          <a:p>
            <a:r>
              <a:rPr lang="ja-JP" altLang="ja-JP" b="1" dirty="0">
                <a:solidFill>
                  <a:srgbClr val="FF0000"/>
                </a:solidFill>
              </a:rPr>
              <a:t>１　問いと</a:t>
            </a:r>
            <a:r>
              <a:rPr lang="ja-JP" altLang="ja-JP" b="1" dirty="0" smtClean="0">
                <a:solidFill>
                  <a:srgbClr val="FF0000"/>
                </a:solidFill>
              </a:rPr>
              <a:t>推論</a:t>
            </a:r>
            <a:r>
              <a:rPr lang="ja-JP" altLang="en-US" b="1" dirty="0" smtClean="0">
                <a:solidFill>
                  <a:srgbClr val="FF0000"/>
                </a:solidFill>
              </a:rPr>
              <a:t>的</a:t>
            </a:r>
            <a:r>
              <a:rPr lang="ja-JP" altLang="ja-JP" b="1" dirty="0" smtClean="0">
                <a:solidFill>
                  <a:srgbClr val="FF0000"/>
                </a:solidFill>
              </a:rPr>
              <a:t>意味論</a:t>
            </a:r>
            <a:endParaRPr lang="ja-JP" altLang="ja-JP" b="1" dirty="0">
              <a:solidFill>
                <a:srgbClr val="FF0000"/>
              </a:solidFill>
            </a:endParaRPr>
          </a:p>
          <a:p>
            <a:r>
              <a:rPr lang="ja-JP" altLang="en-US" b="1" dirty="0" smtClean="0">
                <a:solidFill>
                  <a:srgbClr val="FF0000"/>
                </a:solidFill>
              </a:rPr>
              <a:t>　　　</a:t>
            </a:r>
            <a:r>
              <a:rPr lang="ja-JP" altLang="ja-JP" b="1" dirty="0" smtClean="0">
                <a:solidFill>
                  <a:srgbClr val="FF0000"/>
                </a:solidFill>
              </a:rPr>
              <a:t>（</a:t>
            </a:r>
            <a:r>
              <a:rPr lang="ja-JP" altLang="ja-JP" b="1" dirty="0">
                <a:solidFill>
                  <a:srgbClr val="FF0000"/>
                </a:solidFill>
              </a:rPr>
              <a:t>１）問いと推論の</a:t>
            </a:r>
            <a:r>
              <a:rPr lang="ja-JP" altLang="ja-JP" b="1" dirty="0" smtClean="0">
                <a:solidFill>
                  <a:srgbClr val="FF0000"/>
                </a:solidFill>
              </a:rPr>
              <a:t>関係</a:t>
            </a:r>
            <a:endParaRPr lang="en-US" altLang="ja-JP" b="1" dirty="0" smtClean="0">
              <a:solidFill>
                <a:srgbClr val="FF0000"/>
              </a:solidFill>
            </a:endParaRPr>
          </a:p>
          <a:p>
            <a:r>
              <a:rPr lang="ja-JP" altLang="en-US" b="1" dirty="0" smtClean="0">
                <a:solidFill>
                  <a:srgbClr val="FF0000"/>
                </a:solidFill>
              </a:rPr>
              <a:t>　　　</a:t>
            </a:r>
            <a:r>
              <a:rPr lang="ja-JP" altLang="ja-JP" b="1" dirty="0" smtClean="0">
                <a:solidFill>
                  <a:srgbClr val="FF0000"/>
                </a:solidFill>
              </a:rPr>
              <a:t>（</a:t>
            </a:r>
            <a:r>
              <a:rPr lang="ja-JP" altLang="ja-JP" b="1" dirty="0">
                <a:solidFill>
                  <a:srgbClr val="FF0000"/>
                </a:solidFill>
              </a:rPr>
              <a:t>２）問答推論の提案</a:t>
            </a:r>
          </a:p>
          <a:p>
            <a:r>
              <a:rPr lang="ja-JP" altLang="en-US" b="1" dirty="0">
                <a:solidFill>
                  <a:srgbClr val="FF0000"/>
                </a:solidFill>
              </a:rPr>
              <a:t>　　　</a:t>
            </a:r>
            <a:r>
              <a:rPr lang="ja-JP" altLang="ja-JP" b="1" dirty="0">
                <a:solidFill>
                  <a:srgbClr val="FF0000"/>
                </a:solidFill>
              </a:rPr>
              <a:t>（</a:t>
            </a:r>
            <a:r>
              <a:rPr lang="ja-JP" altLang="en-US" b="1" dirty="0">
                <a:solidFill>
                  <a:srgbClr val="FF0000"/>
                </a:solidFill>
              </a:rPr>
              <a:t>３</a:t>
            </a:r>
            <a:r>
              <a:rPr lang="ja-JP" altLang="ja-JP" b="1" dirty="0">
                <a:solidFill>
                  <a:srgbClr val="FF0000"/>
                </a:solidFill>
              </a:rPr>
              <a:t>）推論的意味論から問答推論的意味論へ</a:t>
            </a: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fontScale="92500" lnSpcReduction="20000"/>
          </a:bodyPr>
          <a:lstStyle/>
          <a:p>
            <a:r>
              <a:rPr lang="ja-JP" altLang="ja-JP" b="1" dirty="0" smtClean="0">
                <a:solidFill>
                  <a:srgbClr val="FF0000"/>
                </a:solidFill>
              </a:rPr>
              <a:t>（</a:t>
            </a:r>
            <a:r>
              <a:rPr lang="ja-JP" altLang="ja-JP" b="1" dirty="0">
                <a:solidFill>
                  <a:srgbClr val="FF0000"/>
                </a:solidFill>
              </a:rPr>
              <a:t>１）問いと推論の関係</a:t>
            </a:r>
          </a:p>
          <a:p>
            <a:r>
              <a:rPr lang="ja-JP" altLang="ja-JP" dirty="0"/>
              <a:t>・考えることは、推論することであり、問答することでもある。</a:t>
            </a:r>
          </a:p>
          <a:p>
            <a:r>
              <a:rPr lang="ja-JP" altLang="ja-JP" dirty="0"/>
              <a:t>では、推論することと、問答することはどう関係しているのだろうか？</a:t>
            </a:r>
          </a:p>
          <a:p>
            <a:r>
              <a:rPr lang="en-US" altLang="ja-JP" dirty="0"/>
              <a:t> </a:t>
            </a:r>
            <a:endParaRPr lang="ja-JP" altLang="ja-JP" dirty="0"/>
          </a:p>
          <a:p>
            <a:r>
              <a:rPr lang="ja-JP" altLang="ja-JP" dirty="0"/>
              <a:t>・推論の結論は、論理的には複数ありうる</a:t>
            </a:r>
            <a:r>
              <a:rPr lang="ja-JP" altLang="ja-JP" dirty="0" smtClean="0"/>
              <a:t>。</a:t>
            </a:r>
            <a:endParaRPr lang="en-US" altLang="ja-JP" dirty="0" smtClean="0"/>
          </a:p>
          <a:p>
            <a:r>
              <a:rPr lang="ja-JP" altLang="ja-JP" b="1" dirty="0"/>
              <a:t>例えば次の推論もそうである。</a:t>
            </a:r>
            <a:endParaRPr lang="ja-JP" altLang="ja-JP" dirty="0"/>
          </a:p>
          <a:p>
            <a:r>
              <a:rPr lang="ja-JP" altLang="ja-JP" b="1" dirty="0"/>
              <a:t>　　　　　　　すべてのペンギンは鳥である</a:t>
            </a:r>
            <a:endParaRPr lang="ja-JP" altLang="ja-JP" dirty="0"/>
          </a:p>
          <a:p>
            <a:r>
              <a:rPr lang="ja-JP" altLang="ja-JP" b="1" dirty="0"/>
              <a:t>　　　</a:t>
            </a:r>
            <a:r>
              <a:rPr lang="ja-JP" altLang="ja-JP" b="1" u="sng" dirty="0"/>
              <a:t>　　　　すべての鳥は卵生である　　　　　　　　　　</a:t>
            </a:r>
            <a:endParaRPr lang="ja-JP" altLang="ja-JP" dirty="0"/>
          </a:p>
          <a:p>
            <a:r>
              <a:rPr lang="ja-JP" altLang="ja-JP" b="1" dirty="0"/>
              <a:t>　　　　　∴</a:t>
            </a:r>
            <a:r>
              <a:rPr lang="ja-JP" altLang="ja-JP" b="1" dirty="0">
                <a:solidFill>
                  <a:schemeClr val="tx2"/>
                </a:solidFill>
              </a:rPr>
              <a:t>すべてのペンギンは卵生である</a:t>
            </a:r>
            <a:r>
              <a:rPr lang="ja-JP" altLang="ja-JP" b="1" dirty="0" smtClean="0">
                <a:solidFill>
                  <a:schemeClr val="tx2"/>
                </a:solidFill>
              </a:rPr>
              <a:t>。</a:t>
            </a:r>
            <a:endParaRPr lang="en-US" altLang="ja-JP" b="1" dirty="0" smtClean="0">
              <a:solidFill>
                <a:schemeClr val="tx2"/>
              </a:solidFill>
            </a:endParaRPr>
          </a:p>
          <a:p>
            <a:r>
              <a:rPr lang="ja-JP" altLang="ja-JP" b="1" dirty="0"/>
              <a:t>　　　　　　　あるペンギンは、卵生である。</a:t>
            </a:r>
            <a:endParaRPr lang="ja-JP" altLang="ja-JP" dirty="0"/>
          </a:p>
          <a:p>
            <a:r>
              <a:rPr lang="ja-JP" altLang="ja-JP" b="1" dirty="0"/>
              <a:t>　　　　　　　卵生でないペンギンはいない。</a:t>
            </a:r>
            <a:endParaRPr lang="ja-JP" altLang="ja-JP" dirty="0"/>
          </a:p>
          <a:p>
            <a:r>
              <a:rPr lang="ja-JP" altLang="ja-JP" b="1" dirty="0"/>
              <a:t>　　　　　　　すべての鳥でないものは、ペンギンではない。</a:t>
            </a:r>
            <a:endParaRPr lang="ja-JP" altLang="ja-JP" dirty="0"/>
          </a:p>
          <a:p>
            <a:r>
              <a:rPr lang="ja-JP" altLang="ja-JP" b="1" dirty="0"/>
              <a:t>　　　　　　　すべての卵生でないものは、鳥ではない。</a:t>
            </a:r>
            <a:endParaRPr lang="ja-JP" altLang="ja-JP" dirty="0"/>
          </a:p>
          <a:p>
            <a:endParaRPr lang="ja-JP" altLang="ja-JP" dirty="0"/>
          </a:p>
          <a:p>
            <a:r>
              <a:rPr lang="en-US" altLang="ja-JP" dirty="0"/>
              <a:t> </a:t>
            </a:r>
            <a:r>
              <a:rPr lang="ja-JP" altLang="ja-JP" dirty="0"/>
              <a:t>現実の推論は、</a:t>
            </a:r>
            <a:r>
              <a:rPr lang="ja-JP" altLang="en-US" dirty="0"/>
              <a:t>結論となりうる複数の命題から</a:t>
            </a:r>
            <a:r>
              <a:rPr lang="ja-JP" altLang="ja-JP" dirty="0"/>
              <a:t>一つを結論として選択することによって成立する。</a:t>
            </a:r>
          </a:p>
          <a:p>
            <a:r>
              <a:rPr lang="ja-JP" altLang="ja-JP" dirty="0"/>
              <a:t>この選択</a:t>
            </a:r>
            <a:r>
              <a:rPr lang="ja-JP" altLang="ja-JP" dirty="0" smtClean="0"/>
              <a:t>は</a:t>
            </a:r>
            <a:r>
              <a:rPr lang="ja-JP" altLang="en-US" dirty="0" smtClean="0"/>
              <a:t>どのように</a:t>
            </a:r>
            <a:r>
              <a:rPr lang="ja-JP" altLang="ja-JP" dirty="0" smtClean="0"/>
              <a:t>行われるの</a:t>
            </a:r>
            <a:r>
              <a:rPr lang="ja-JP" altLang="en-US" dirty="0" smtClean="0"/>
              <a:t>だろうか？</a:t>
            </a:r>
            <a:endParaRPr lang="ja-JP" altLang="ja-JP" dirty="0"/>
          </a:p>
          <a:p>
            <a:endParaRPr lang="ja-JP" altLang="ja-JP" dirty="0"/>
          </a:p>
          <a:p>
            <a:endParaRPr kumimoji="1" lang="ja-JP" altLang="en-US" dirty="0"/>
          </a:p>
        </p:txBody>
      </p:sp>
    </p:spTree>
    <p:extLst>
      <p:ext uri="{BB962C8B-B14F-4D97-AF65-F5344CB8AC3E}">
        <p14:creationId xmlns:p14="http://schemas.microsoft.com/office/powerpoint/2010/main" val="2495023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anim calcmode="lin" valueType="num">
                                      <p:cBhvr additive="base">
                                        <p:cTn id="1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anim calcmode="lin" valueType="num">
                                      <p:cBhvr additive="base">
                                        <p:cTn id="1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2" end="12"/>
                                            </p:txEl>
                                          </p:spTgt>
                                        </p:tgtEl>
                                        <p:attrNameLst>
                                          <p:attrName>style.visibility</p:attrName>
                                        </p:attrNameLst>
                                      </p:cBhvr>
                                      <p:to>
                                        <p:strVal val="visible"/>
                                      </p:to>
                                    </p:set>
                                    <p:anim calcmode="lin" valueType="num">
                                      <p:cBhvr additive="base">
                                        <p:cTn id="2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anim calcmode="lin" valueType="num">
                                      <p:cBhvr additive="base">
                                        <p:cTn id="3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15" end="15"/>
                                            </p:txEl>
                                          </p:spTgt>
                                        </p:tgtEl>
                                        <p:attrNameLst>
                                          <p:attrName>style.visibility</p:attrName>
                                        </p:attrNameLst>
                                      </p:cBhvr>
                                      <p:to>
                                        <p:strVal val="visible"/>
                                      </p:to>
                                    </p:set>
                                    <p:anim calcmode="lin" valueType="num">
                                      <p:cBhvr additive="base">
                                        <p:cTn id="3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normAutofit/>
          </a:bodyPr>
          <a:lstStyle/>
          <a:p>
            <a:r>
              <a:rPr lang="en-US" altLang="ja-JP" dirty="0"/>
              <a:t> </a:t>
            </a:r>
            <a:endParaRPr lang="ja-JP" altLang="ja-JP" dirty="0"/>
          </a:p>
          <a:p>
            <a:r>
              <a:rPr lang="ja-JP" altLang="en-US" dirty="0" smtClean="0"/>
              <a:t>私たちが推論するのは、何かを求めるからである。言い換えると、私たちは問いに答えようとして推論する。</a:t>
            </a:r>
            <a:endParaRPr lang="en-US" altLang="ja-JP" dirty="0" smtClean="0"/>
          </a:p>
          <a:p>
            <a:r>
              <a:rPr lang="ja-JP" altLang="en-US" dirty="0" smtClean="0"/>
              <a:t>したがって、その</a:t>
            </a:r>
            <a:r>
              <a:rPr lang="ja-JP" altLang="ja-JP" dirty="0" smtClean="0"/>
              <a:t>問い</a:t>
            </a:r>
            <a:r>
              <a:rPr lang="ja-JP" altLang="ja-JP" dirty="0"/>
              <a:t>への答えと</a:t>
            </a:r>
            <a:r>
              <a:rPr lang="ja-JP" altLang="ja-JP" dirty="0" smtClean="0"/>
              <a:t>なりうる</a:t>
            </a:r>
            <a:r>
              <a:rPr lang="ja-JP" altLang="en-US" dirty="0" smtClean="0"/>
              <a:t>命題</a:t>
            </a:r>
            <a:r>
              <a:rPr lang="ja-JP" altLang="ja-JP" dirty="0" smtClean="0"/>
              <a:t>が</a:t>
            </a:r>
            <a:r>
              <a:rPr lang="ja-JP" altLang="ja-JP" dirty="0"/>
              <a:t>、推論の結論として選択される。</a:t>
            </a:r>
          </a:p>
          <a:p>
            <a:r>
              <a:rPr lang="ja-JP" altLang="ja-JP" dirty="0"/>
              <a:t>　推論は、問いに答えるプロセスとして</a:t>
            </a:r>
            <a:r>
              <a:rPr lang="ja-JP" altLang="ja-JP" dirty="0" smtClean="0"/>
              <a:t>成立</a:t>
            </a:r>
            <a:r>
              <a:rPr lang="ja-JP" altLang="en-US" dirty="0" smtClean="0"/>
              <a:t>し、推論の結論は問いの答えになっている。</a:t>
            </a:r>
            <a:endParaRPr lang="en-US" altLang="ja-JP" dirty="0" smtClean="0"/>
          </a:p>
          <a:p>
            <a:r>
              <a:rPr lang="ja-JP" altLang="en-US" dirty="0" smtClean="0"/>
              <a:t>これは、</a:t>
            </a:r>
            <a:r>
              <a:rPr lang="ja-JP" altLang="ja-JP" dirty="0" smtClean="0"/>
              <a:t>理論的</a:t>
            </a:r>
            <a:r>
              <a:rPr lang="ja-JP" altLang="ja-JP" dirty="0"/>
              <a:t>推論でも実践的推論でも成り立つことである</a:t>
            </a:r>
            <a:r>
              <a:rPr lang="ja-JP" altLang="ja-JP" dirty="0" smtClean="0"/>
              <a:t>。</a:t>
            </a:r>
            <a:endParaRPr lang="en-US" altLang="ja-JP" dirty="0" smtClean="0"/>
          </a:p>
          <a:p>
            <a:endParaRPr lang="en-US" altLang="ja-JP" dirty="0" smtClean="0"/>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620949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r>
              <a:rPr lang="ja-JP" altLang="ja-JP" dirty="0">
                <a:solidFill>
                  <a:srgbClr val="FF0000"/>
                </a:solidFill>
              </a:rPr>
              <a:t>（２）問答推論の提案</a:t>
            </a:r>
          </a:p>
          <a:p>
            <a:r>
              <a:rPr lang="ja-JP" altLang="ja-JP" dirty="0" smtClean="0"/>
              <a:t>問い</a:t>
            </a:r>
            <a:r>
              <a:rPr lang="ja-JP" altLang="ja-JP" dirty="0"/>
              <a:t>を前提や</a:t>
            </a:r>
            <a:r>
              <a:rPr lang="ja-JP" altLang="ja-JP" dirty="0" smtClean="0"/>
              <a:t>結論</a:t>
            </a:r>
            <a:r>
              <a:rPr lang="ja-JP" altLang="en-US" dirty="0" smtClean="0"/>
              <a:t>に含む</a:t>
            </a:r>
            <a:r>
              <a:rPr lang="ja-JP" altLang="ja-JP" dirty="0" smtClean="0"/>
              <a:t>推論</a:t>
            </a:r>
            <a:r>
              <a:rPr lang="ja-JP" altLang="ja-JP" dirty="0"/>
              <a:t>を</a:t>
            </a:r>
            <a:r>
              <a:rPr lang="ja-JP" altLang="ja-JP" dirty="0" smtClean="0"/>
              <a:t>、</a:t>
            </a:r>
            <a:r>
              <a:rPr lang="ja-JP" altLang="en-US" dirty="0" smtClean="0"/>
              <a:t>「</a:t>
            </a:r>
            <a:r>
              <a:rPr lang="ja-JP" altLang="ja-JP" dirty="0" smtClean="0"/>
              <a:t>問答推論</a:t>
            </a:r>
            <a:r>
              <a:rPr lang="ja-JP" altLang="en-US" dirty="0" smtClean="0"/>
              <a:t>」</a:t>
            </a:r>
            <a:r>
              <a:rPr lang="ja-JP" altLang="ja-JP" dirty="0" smtClean="0"/>
              <a:t>として</a:t>
            </a:r>
            <a:r>
              <a:rPr lang="ja-JP" altLang="en-US" dirty="0" smtClean="0"/>
              <a:t>考えることができる</a:t>
            </a:r>
            <a:r>
              <a:rPr lang="ja-JP" altLang="ja-JP" dirty="0" smtClean="0"/>
              <a:t>。</a:t>
            </a:r>
            <a:endParaRPr lang="ja-JP" altLang="ja-JP" dirty="0"/>
          </a:p>
          <a:p>
            <a:r>
              <a:rPr lang="ja-JP" altLang="ja-JP" dirty="0"/>
              <a:t>通常、推論は、</a:t>
            </a:r>
            <a:r>
              <a:rPr lang="ja-JP" altLang="ja-JP" dirty="0">
                <a:solidFill>
                  <a:schemeClr val="tx2"/>
                </a:solidFill>
              </a:rPr>
              <a:t>＜前提とされるすべての命題が真であれば、結論とされる命題が常に真となる文の組み合わせ＞</a:t>
            </a:r>
            <a:r>
              <a:rPr lang="ja-JP" altLang="ja-JP" dirty="0"/>
              <a:t>と定義される。</a:t>
            </a:r>
          </a:p>
          <a:p>
            <a:r>
              <a:rPr lang="ja-JP" altLang="en-US" dirty="0" smtClean="0"/>
              <a:t>しかし、</a:t>
            </a:r>
            <a:r>
              <a:rPr lang="ja-JP" altLang="ja-JP" dirty="0" smtClean="0"/>
              <a:t>問い</a:t>
            </a:r>
            <a:r>
              <a:rPr lang="ja-JP" altLang="ja-JP" dirty="0"/>
              <a:t>は真理値を持たない</a:t>
            </a:r>
            <a:r>
              <a:rPr lang="ja-JP" altLang="ja-JP" dirty="0" smtClean="0"/>
              <a:t>ので</a:t>
            </a:r>
            <a:r>
              <a:rPr lang="ja-JP" altLang="en-US" dirty="0" smtClean="0"/>
              <a:t>この定義はできない。</a:t>
            </a:r>
            <a:r>
              <a:rPr lang="ja-JP" altLang="ja-JP" dirty="0" smtClean="0"/>
              <a:t>そこ</a:t>
            </a:r>
            <a:r>
              <a:rPr lang="ja-JP" altLang="ja-JP" dirty="0"/>
              <a:t>で、真なる答えを持つ</a:t>
            </a:r>
            <a:r>
              <a:rPr lang="ja-JP" altLang="ja-JP" dirty="0" smtClean="0"/>
              <a:t>問</a:t>
            </a:r>
            <a:r>
              <a:rPr lang="ja-JP" altLang="en-US" dirty="0" smtClean="0"/>
              <a:t>い</a:t>
            </a:r>
            <a:r>
              <a:rPr lang="ja-JP" altLang="ja-JP" dirty="0" smtClean="0"/>
              <a:t>を</a:t>
            </a:r>
            <a:r>
              <a:rPr lang="ja-JP" altLang="ja-JP" dirty="0"/>
              <a:t>「健全な問い」とよび</a:t>
            </a:r>
            <a:r>
              <a:rPr lang="ja-JP" altLang="ja-JP" dirty="0" smtClean="0"/>
              <a:t>、</a:t>
            </a:r>
            <a:r>
              <a:rPr lang="ja-JP" altLang="en-US" dirty="0" smtClean="0"/>
              <a:t>「問答推論」を</a:t>
            </a:r>
            <a:r>
              <a:rPr lang="ja-JP" altLang="ja-JP" dirty="0" smtClean="0">
                <a:solidFill>
                  <a:schemeClr val="tx2"/>
                </a:solidFill>
              </a:rPr>
              <a:t>＜</a:t>
            </a:r>
            <a:r>
              <a:rPr lang="ja-JP" altLang="ja-JP" dirty="0">
                <a:solidFill>
                  <a:schemeClr val="tx2"/>
                </a:solidFill>
              </a:rPr>
              <a:t>前提の問いが健全で平叙文の前提が真であるならば、結論の平叙文が真である（あるいは結論の問いが健全で</a:t>
            </a:r>
            <a:r>
              <a:rPr lang="ja-JP" altLang="ja-JP" dirty="0" smtClean="0">
                <a:solidFill>
                  <a:schemeClr val="tx2"/>
                </a:solidFill>
              </a:rPr>
              <a:t>ある</a:t>
            </a:r>
            <a:r>
              <a:rPr lang="ja-JP" altLang="en-US" dirty="0" smtClean="0">
                <a:solidFill>
                  <a:schemeClr val="tx2"/>
                </a:solidFill>
              </a:rPr>
              <a:t>）文の組み合わせ</a:t>
            </a:r>
            <a:r>
              <a:rPr lang="ja-JP" altLang="ja-JP" dirty="0" smtClean="0">
                <a:solidFill>
                  <a:schemeClr val="tx2"/>
                </a:solidFill>
              </a:rPr>
              <a:t>＞</a:t>
            </a:r>
            <a:r>
              <a:rPr lang="ja-JP" altLang="ja-JP" dirty="0"/>
              <a:t>と定義する。</a:t>
            </a:r>
          </a:p>
          <a:p>
            <a:endParaRPr kumimoji="1" lang="ja-JP" altLang="en-US" dirty="0"/>
          </a:p>
        </p:txBody>
      </p:sp>
    </p:spTree>
    <p:extLst>
      <p:ext uri="{BB962C8B-B14F-4D97-AF65-F5344CB8AC3E}">
        <p14:creationId xmlns:p14="http://schemas.microsoft.com/office/powerpoint/2010/main" val="3727912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620688"/>
            <a:ext cx="8363272" cy="5856312"/>
          </a:xfrm>
        </p:spPr>
        <p:txBody>
          <a:bodyPr/>
          <a:lstStyle/>
          <a:p>
            <a:endParaRPr lang="en-US" altLang="ja-JP" dirty="0" smtClean="0"/>
          </a:p>
          <a:p>
            <a:r>
              <a:rPr lang="ja-JP" altLang="ja-JP" dirty="0" smtClean="0"/>
              <a:t>問答</a:t>
            </a:r>
            <a:r>
              <a:rPr lang="ja-JP" altLang="ja-JP" dirty="0"/>
              <a:t>推論は次の</a:t>
            </a:r>
            <a:r>
              <a:rPr lang="en-US" altLang="ja-JP" dirty="0"/>
              <a:t>4</a:t>
            </a:r>
            <a:r>
              <a:rPr lang="ja-JP" altLang="ja-JP" dirty="0" err="1"/>
              <a:t>つの</a:t>
            </a:r>
            <a:r>
              <a:rPr lang="ja-JP" altLang="ja-JP" dirty="0"/>
              <a:t>タイプに区別される</a:t>
            </a:r>
            <a:r>
              <a:rPr lang="ja-JP" altLang="ja-JP" dirty="0" smtClean="0"/>
              <a:t>。</a:t>
            </a:r>
            <a:endParaRPr lang="en-US" altLang="ja-JP" dirty="0" smtClean="0"/>
          </a:p>
          <a:p>
            <a:endParaRPr lang="ja-JP" altLang="ja-JP" dirty="0"/>
          </a:p>
          <a:p>
            <a:r>
              <a:rPr lang="en-US" altLang="ja-JP" dirty="0"/>
              <a:t>1) </a:t>
            </a:r>
            <a:r>
              <a:rPr lang="ja-JP" altLang="ja-JP" dirty="0"/>
              <a:t>完全型</a:t>
            </a:r>
            <a:r>
              <a:rPr lang="en-US" altLang="ja-JP" dirty="0"/>
              <a:t>: Q, </a:t>
            </a:r>
            <a:r>
              <a:rPr lang="ja-JP" altLang="ja-JP" dirty="0"/>
              <a:t>Γ┣ ｐ</a:t>
            </a:r>
            <a:r>
              <a:rPr lang="ja-JP" altLang="ja-JP" baseline="-25000" dirty="0"/>
              <a:t> </a:t>
            </a:r>
            <a:r>
              <a:rPr lang="en-US" altLang="ja-JP" baseline="-25000" dirty="0"/>
              <a:t>  </a:t>
            </a:r>
            <a:endParaRPr lang="ja-JP" altLang="ja-JP" dirty="0"/>
          </a:p>
          <a:p>
            <a:r>
              <a:rPr lang="en-US" altLang="ja-JP" dirty="0"/>
              <a:t>2) </a:t>
            </a:r>
            <a:r>
              <a:rPr lang="ja-JP" altLang="ja-JP" dirty="0"/>
              <a:t>暗黙的完全型</a:t>
            </a:r>
            <a:r>
              <a:rPr lang="en-US" altLang="ja-JP" dirty="0"/>
              <a:t> (=</a:t>
            </a:r>
            <a:r>
              <a:rPr lang="ja-JP" altLang="ja-JP" dirty="0"/>
              <a:t>通常の推論</a:t>
            </a:r>
            <a:r>
              <a:rPr lang="en-US" altLang="ja-JP" dirty="0"/>
              <a:t>): </a:t>
            </a:r>
            <a:r>
              <a:rPr lang="ja-JP" altLang="ja-JP" dirty="0"/>
              <a:t>Γ┣ｐ</a:t>
            </a:r>
          </a:p>
          <a:p>
            <a:r>
              <a:rPr lang="en-US" altLang="ja-JP" dirty="0"/>
              <a:t>3) </a:t>
            </a:r>
            <a:r>
              <a:rPr lang="ja-JP" altLang="ja-JP" dirty="0"/>
              <a:t>不完全型</a:t>
            </a:r>
            <a:r>
              <a:rPr lang="en-US" altLang="ja-JP" dirty="0"/>
              <a:t>: Q2, </a:t>
            </a:r>
            <a:r>
              <a:rPr lang="ja-JP" altLang="ja-JP" dirty="0"/>
              <a:t>Γ┣ </a:t>
            </a:r>
            <a:r>
              <a:rPr lang="en-US" altLang="ja-JP" dirty="0"/>
              <a:t>Q1</a:t>
            </a:r>
            <a:endParaRPr lang="ja-JP" altLang="ja-JP" dirty="0"/>
          </a:p>
          <a:p>
            <a:r>
              <a:rPr lang="en-US" altLang="ja-JP" dirty="0"/>
              <a:t>4) </a:t>
            </a:r>
            <a:r>
              <a:rPr lang="ja-JP" altLang="ja-JP" dirty="0"/>
              <a:t>暗黙的不完全型</a:t>
            </a:r>
            <a:r>
              <a:rPr lang="en-US" altLang="ja-JP" dirty="0"/>
              <a:t>: </a:t>
            </a:r>
            <a:r>
              <a:rPr lang="ja-JP" altLang="ja-JP" dirty="0"/>
              <a:t>Γ┣ </a:t>
            </a:r>
            <a:r>
              <a:rPr lang="en-US" altLang="ja-JP" dirty="0"/>
              <a:t>Q</a:t>
            </a:r>
            <a:endParaRPr lang="ja-JP" altLang="ja-JP" dirty="0"/>
          </a:p>
          <a:p>
            <a:r>
              <a:rPr lang="en-US" altLang="ja-JP" dirty="0"/>
              <a:t> </a:t>
            </a:r>
            <a:endParaRPr lang="ja-JP" altLang="ja-JP" dirty="0"/>
          </a:p>
          <a:p>
            <a:r>
              <a:rPr lang="ja-JP" altLang="ja-JP" dirty="0"/>
              <a:t>（</a:t>
            </a:r>
            <a:r>
              <a:rPr lang="en-US" altLang="ja-JP" dirty="0"/>
              <a:t>Q</a:t>
            </a:r>
            <a:r>
              <a:rPr lang="ja-JP" altLang="ja-JP" dirty="0"/>
              <a:t>は疑問文、Γは平叙文の列、</a:t>
            </a:r>
            <a:r>
              <a:rPr lang="ja-JP" altLang="ja-JP" dirty="0" err="1"/>
              <a:t>ｐ</a:t>
            </a:r>
            <a:r>
              <a:rPr lang="ja-JP" altLang="ja-JP" dirty="0"/>
              <a:t>は平叙文）</a:t>
            </a:r>
          </a:p>
          <a:p>
            <a:r>
              <a:rPr lang="en-US" altLang="ja-JP" dirty="0"/>
              <a:t> </a:t>
            </a:r>
            <a:endParaRPr lang="ja-JP" altLang="ja-JP" dirty="0"/>
          </a:p>
          <a:p>
            <a:endParaRPr kumimoji="1" lang="ja-JP" altLang="en-US" dirty="0"/>
          </a:p>
        </p:txBody>
      </p:sp>
    </p:spTree>
    <p:extLst>
      <p:ext uri="{BB962C8B-B14F-4D97-AF65-F5344CB8AC3E}">
        <p14:creationId xmlns:p14="http://schemas.microsoft.com/office/powerpoint/2010/main" val="37679654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ラリティ">
  <a:themeElements>
    <a:clrScheme name="クラリティ">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クラシック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8178</TotalTime>
  <Words>1011</Words>
  <Application>Microsoft Office PowerPoint</Application>
  <PresentationFormat>画面に合わせる (4:3)</PresentationFormat>
  <Paragraphs>487</Paragraphs>
  <Slides>47</Slides>
  <Notes>0</Notes>
  <HiddenSlides>0</HiddenSlides>
  <MMClips>0</MMClips>
  <ScaleCrop>false</ScaleCrop>
  <HeadingPairs>
    <vt:vector size="4" baseType="variant">
      <vt:variant>
        <vt:lpstr>テーマ</vt:lpstr>
      </vt:variant>
      <vt:variant>
        <vt:i4>1</vt:i4>
      </vt:variant>
      <vt:variant>
        <vt:lpstr>スライド タイトル</vt:lpstr>
      </vt:variant>
      <vt:variant>
        <vt:i4>47</vt:i4>
      </vt:variant>
    </vt:vector>
  </HeadingPairs>
  <TitlesOfParts>
    <vt:vector size="48" baseType="lpstr">
      <vt:lpstr>クラリティ</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owner</cp:lastModifiedBy>
  <cp:revision>88</cp:revision>
  <cp:lastPrinted>2019-03-05T12:52:17Z</cp:lastPrinted>
  <dcterms:created xsi:type="dcterms:W3CDTF">2019-03-02T09:12:40Z</dcterms:created>
  <dcterms:modified xsi:type="dcterms:W3CDTF">2019-03-08T03:33:05Z</dcterms:modified>
</cp:coreProperties>
</file>